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9"/>
  </p:notesMasterIdLst>
  <p:handoutMasterIdLst>
    <p:handoutMasterId r:id="rId60"/>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333" r:id="rId17"/>
    <p:sldId id="276" r:id="rId18"/>
    <p:sldId id="303" r:id="rId19"/>
    <p:sldId id="293" r:id="rId20"/>
    <p:sldId id="277" r:id="rId21"/>
    <p:sldId id="334" r:id="rId22"/>
    <p:sldId id="335" r:id="rId23"/>
    <p:sldId id="284" r:id="rId24"/>
    <p:sldId id="269" r:id="rId25"/>
    <p:sldId id="304" r:id="rId26"/>
    <p:sldId id="305" r:id="rId27"/>
    <p:sldId id="307" r:id="rId28"/>
    <p:sldId id="306" r:id="rId29"/>
    <p:sldId id="308" r:id="rId30"/>
    <p:sldId id="270" r:id="rId31"/>
    <p:sldId id="309" r:id="rId32"/>
    <p:sldId id="310" r:id="rId33"/>
    <p:sldId id="311" r:id="rId34"/>
    <p:sldId id="312" r:id="rId35"/>
    <p:sldId id="314" r:id="rId36"/>
    <p:sldId id="313" r:id="rId37"/>
    <p:sldId id="315" r:id="rId38"/>
    <p:sldId id="316" r:id="rId39"/>
    <p:sldId id="317" r:id="rId40"/>
    <p:sldId id="294" r:id="rId41"/>
    <p:sldId id="296" r:id="rId42"/>
    <p:sldId id="318" r:id="rId43"/>
    <p:sldId id="341" r:id="rId44"/>
    <p:sldId id="340" r:id="rId45"/>
    <p:sldId id="319" r:id="rId46"/>
    <p:sldId id="321" r:id="rId47"/>
    <p:sldId id="322" r:id="rId48"/>
    <p:sldId id="323" r:id="rId49"/>
    <p:sldId id="324" r:id="rId50"/>
    <p:sldId id="336" r:id="rId51"/>
    <p:sldId id="288" r:id="rId52"/>
    <p:sldId id="289" r:id="rId53"/>
    <p:sldId id="337" r:id="rId54"/>
    <p:sldId id="338" r:id="rId55"/>
    <p:sldId id="339" r:id="rId56"/>
    <p:sldId id="274" r:id="rId57"/>
    <p:sldId id="329" r:id="rId58"/>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53" d="100"/>
          <a:sy n="53" d="100"/>
        </p:scale>
        <p:origin x="1602" y="1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commentAuthors" Target="commentAuthor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3/23/2022</a:t>
            </a:fld>
            <a:endParaRPr lang="en-US" dirty="0"/>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dirty="0"/>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3/16/2022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dirty="0"/>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dirty="0"/>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dirty="0"/>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dirty="0"/>
          </a:p>
        </p:txBody>
      </p:sp>
    </p:spTree>
    <p:extLst>
      <p:ext uri="{BB962C8B-B14F-4D97-AF65-F5344CB8AC3E}">
        <p14:creationId xmlns:p14="http://schemas.microsoft.com/office/powerpoint/2010/main" val="4246184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dirty="0"/>
          </a:p>
        </p:txBody>
      </p:sp>
    </p:spTree>
    <p:extLst>
      <p:ext uri="{BB962C8B-B14F-4D97-AF65-F5344CB8AC3E}">
        <p14:creationId xmlns:p14="http://schemas.microsoft.com/office/powerpoint/2010/main" val="27735388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47</a:t>
            </a:fld>
            <a:endParaRPr lang="en-US" dirty="0"/>
          </a:p>
        </p:txBody>
      </p:sp>
    </p:spTree>
    <p:extLst>
      <p:ext uri="{BB962C8B-B14F-4D97-AF65-F5344CB8AC3E}">
        <p14:creationId xmlns:p14="http://schemas.microsoft.com/office/powerpoint/2010/main" val="4241878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50</a:t>
            </a:fld>
            <a:endParaRPr lang="en-US" dirty="0"/>
          </a:p>
        </p:txBody>
      </p:sp>
    </p:spTree>
    <p:extLst>
      <p:ext uri="{BB962C8B-B14F-4D97-AF65-F5344CB8AC3E}">
        <p14:creationId xmlns:p14="http://schemas.microsoft.com/office/powerpoint/2010/main" val="1636182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51</a:t>
            </a:fld>
            <a:endParaRPr lang="en-US" dirty="0"/>
          </a:p>
        </p:txBody>
      </p:sp>
    </p:spTree>
    <p:extLst>
      <p:ext uri="{BB962C8B-B14F-4D97-AF65-F5344CB8AC3E}">
        <p14:creationId xmlns:p14="http://schemas.microsoft.com/office/powerpoint/2010/main" val="3183117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dirty="0"/>
          </a:p>
        </p:txBody>
      </p:sp>
    </p:spTree>
    <p:extLst>
      <p:ext uri="{BB962C8B-B14F-4D97-AF65-F5344CB8AC3E}">
        <p14:creationId xmlns:p14="http://schemas.microsoft.com/office/powerpoint/2010/main" val="1900752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3/16/2022</a:t>
            </a:fld>
            <a:endParaRPr lang="en-US" dirty="0"/>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dirty="0"/>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dirty="0"/>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1%20-%20N3%20-%20EDA.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2%20-%20N2%20-%20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2%20-%20N1%20-%20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3%20-%20N1%20-%20Interactive%20Visual%20Analytics%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3%20-%20N2%20-%20Dashboard%20Application%20Plotly%20Dash.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uispaolucci/capstone/blob/eace8c907feecb77b4376fbcf44b3d33585439f1/Week%204%20-%20N1%20-%20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uispaolucci/capstone/blob/eace8c907feecb77b4376fbcf44b3d33585439f1/Week%201%20-%20N1%20-%20Data%20Collection%20API.ipynb"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uispaolucci/capstone/blob/eace8c907feecb77b4376fbcf44b3d33585439f1/Week%201%20-%20N2%20-%20Data%20Collection%20with%20Web%20Scraping.ipynb"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Luis Fernando Paolucci</a:t>
            </a:r>
          </a:p>
          <a:p>
            <a:r>
              <a:rPr lang="en-US" dirty="0">
                <a:solidFill>
                  <a:schemeClr val="bg2"/>
                </a:solidFill>
                <a:latin typeface="Abadi" panose="020B0604020104020204" pitchFamily="34" charset="0"/>
                <a:ea typeface="SF Pro" pitchFamily="2" charset="0"/>
                <a:cs typeface="SF Pro" pitchFamily="2" charset="0"/>
              </a:rPr>
              <a:t>23/03/2022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62793"/>
            <a:ext cx="10645628" cy="5037512"/>
          </a:xfrm>
          <a:prstGeom prst="rect">
            <a:avLst/>
          </a:prstGeom>
        </p:spPr>
        <p:txBody>
          <a:bodyPr/>
          <a:lstStyle/>
          <a:p>
            <a:r>
              <a:rPr lang="en-US" sz="2200" dirty="0">
                <a:solidFill>
                  <a:schemeClr val="accent3">
                    <a:lumMod val="25000"/>
                  </a:schemeClr>
                </a:solidFill>
                <a:latin typeface="Abadi" panose="020B0604020104020204" pitchFamily="34" charset="0"/>
              </a:rPr>
              <a:t>Loaded Falcon 9 data</a:t>
            </a:r>
          </a:p>
          <a:p>
            <a:r>
              <a:rPr lang="en-US" sz="2200" dirty="0">
                <a:solidFill>
                  <a:schemeClr val="accent3">
                    <a:lumMod val="25000"/>
                  </a:schemeClr>
                </a:solidFill>
                <a:latin typeface="Abadi" panose="020B0604020104020204" pitchFamily="34" charset="0"/>
              </a:rPr>
              <a:t>Transformed to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using pandas</a:t>
            </a:r>
          </a:p>
          <a:p>
            <a:r>
              <a:rPr lang="en-US" sz="2200" dirty="0">
                <a:solidFill>
                  <a:schemeClr val="accent3">
                    <a:lumMod val="25000"/>
                  </a:schemeClr>
                </a:solidFill>
                <a:latin typeface="Abadi" panose="020B0604020104020204" pitchFamily="34" charset="0"/>
              </a:rPr>
              <a:t>Missed values in Payload are filled by its average</a:t>
            </a:r>
          </a:p>
          <a:p>
            <a:r>
              <a:rPr lang="en-US" sz="2200" dirty="0">
                <a:solidFill>
                  <a:schemeClr val="accent3">
                    <a:lumMod val="25000"/>
                  </a:schemeClr>
                </a:solidFill>
                <a:latin typeface="Abadi" panose="020B0604020104020204" pitchFamily="34" charset="0"/>
              </a:rPr>
              <a:t>Created a landing outcome label</a:t>
            </a:r>
          </a:p>
          <a:p>
            <a:r>
              <a:rPr lang="en-US" sz="2200" dirty="0">
                <a:solidFill>
                  <a:schemeClr val="accent3">
                    <a:lumMod val="25000"/>
                  </a:schemeClr>
                </a:solidFill>
                <a:latin typeface="Abadi" panose="020B0604020104020204" pitchFamily="34" charset="0"/>
              </a:rPr>
              <a:t>Exported to CSV</a:t>
            </a: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endParaRPr lang="en-US" sz="2200" dirty="0">
              <a:solidFill>
                <a:schemeClr val="accent3">
                  <a:lumMod val="25000"/>
                </a:schemeClr>
              </a:solidFill>
              <a:latin typeface="Abadi" panose="020B0604020104020204" pitchFamily="34" charset="0"/>
            </a:endParaRPr>
          </a:p>
          <a:p>
            <a:r>
              <a:rPr lang="en-US" sz="2200" dirty="0">
                <a:solidFill>
                  <a:schemeClr val="accent3">
                    <a:lumMod val="25000"/>
                  </a:schemeClr>
                </a:solidFill>
                <a:latin typeface="Abadi" panose="020B0604020104020204" pitchFamily="34" charset="0"/>
              </a:rPr>
              <a:t>Add the GitHub URL of your completed data wrangling related notebooks:</a:t>
            </a:r>
            <a:endParaRPr lang="en-US" sz="2200" dirty="0">
              <a:latin typeface="Abadi" panose="020B0604020104020204" pitchFamily="34" charset="0"/>
            </a:endParaRPr>
          </a:p>
          <a:p>
            <a:pPr marL="0" indent="0">
              <a:buNone/>
            </a:pPr>
            <a:r>
              <a:rPr lang="en-US" sz="2200" dirty="0">
                <a:latin typeface="Abadi" panose="020B0604020104020204" pitchFamily="34" charset="0"/>
                <a:hlinkClick r:id="rId3"/>
              </a:rPr>
              <a:t>https://github.com/luispaolucci/capstone/blob/eace8c907feecb77b4376fbcf44b3d33585439f1/Week%201%20-%20N3%20-%20EDA.ipynb</a:t>
            </a:r>
            <a:endParaRPr lang="en-US" sz="2200" dirty="0">
              <a:latin typeface="Abadi" panose="020B0604020104020204" pitchFamily="34" charset="0"/>
            </a:endParaRPr>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pSp>
        <p:nvGrpSpPr>
          <p:cNvPr id="2" name="Agrupar 1">
            <a:extLst>
              <a:ext uri="{FF2B5EF4-FFF2-40B4-BE49-F238E27FC236}">
                <a16:creationId xmlns:a16="http://schemas.microsoft.com/office/drawing/2014/main" id="{BCB934B4-F4AE-4559-BC63-37D9A7202325}"/>
              </a:ext>
            </a:extLst>
          </p:cNvPr>
          <p:cNvGrpSpPr/>
          <p:nvPr/>
        </p:nvGrpSpPr>
        <p:grpSpPr>
          <a:xfrm>
            <a:off x="819303" y="3760595"/>
            <a:ext cx="10547044" cy="1060450"/>
            <a:chOff x="768808" y="3163125"/>
            <a:chExt cx="10547044" cy="1060450"/>
          </a:xfrm>
        </p:grpSpPr>
        <p:grpSp>
          <p:nvGrpSpPr>
            <p:cNvPr id="6" name="object 5">
              <a:extLst>
                <a:ext uri="{FF2B5EF4-FFF2-40B4-BE49-F238E27FC236}">
                  <a16:creationId xmlns:a16="http://schemas.microsoft.com/office/drawing/2014/main" id="{4E5F2C09-C9E6-4A06-BE69-992AE18094B2}"/>
                </a:ext>
              </a:extLst>
            </p:cNvPr>
            <p:cNvGrpSpPr/>
            <p:nvPr/>
          </p:nvGrpSpPr>
          <p:grpSpPr>
            <a:xfrm>
              <a:off x="768808" y="3163125"/>
              <a:ext cx="1609090" cy="1060450"/>
              <a:chOff x="768808" y="3163125"/>
              <a:chExt cx="1609090" cy="1060450"/>
            </a:xfrm>
          </p:grpSpPr>
          <p:sp>
            <p:nvSpPr>
              <p:cNvPr id="7" name="object 6">
                <a:extLst>
                  <a:ext uri="{FF2B5EF4-FFF2-40B4-BE49-F238E27FC236}">
                    <a16:creationId xmlns:a16="http://schemas.microsoft.com/office/drawing/2014/main" id="{EF2B8954-230F-4BFD-82B4-DEF9CB1B6CBD}"/>
                  </a:ext>
                </a:extLst>
              </p:cNvPr>
              <p:cNvSpPr/>
              <p:nvPr/>
            </p:nvSpPr>
            <p:spPr>
              <a:xfrm>
                <a:off x="775158" y="3169475"/>
                <a:ext cx="1596390" cy="1047750"/>
              </a:xfrm>
              <a:custGeom>
                <a:avLst/>
                <a:gdLst/>
                <a:ahLst/>
                <a:cxnLst/>
                <a:rect l="l" t="t" r="r" b="b"/>
                <a:pathLst>
                  <a:path w="1596389" h="1047750">
                    <a:moveTo>
                      <a:pt x="1491321" y="0"/>
                    </a:moveTo>
                    <a:lnTo>
                      <a:pt x="104740" y="0"/>
                    </a:lnTo>
                    <a:lnTo>
                      <a:pt x="63970" y="8232"/>
                    </a:lnTo>
                    <a:lnTo>
                      <a:pt x="30677" y="30681"/>
                    </a:lnTo>
                    <a:lnTo>
                      <a:pt x="8230" y="63977"/>
                    </a:lnTo>
                    <a:lnTo>
                      <a:pt x="0" y="104749"/>
                    </a:lnTo>
                    <a:lnTo>
                      <a:pt x="0" y="942682"/>
                    </a:lnTo>
                    <a:lnTo>
                      <a:pt x="8230" y="983452"/>
                    </a:lnTo>
                    <a:lnTo>
                      <a:pt x="30677" y="1016744"/>
                    </a:lnTo>
                    <a:lnTo>
                      <a:pt x="63970" y="1039189"/>
                    </a:lnTo>
                    <a:lnTo>
                      <a:pt x="104740" y="1047419"/>
                    </a:lnTo>
                    <a:lnTo>
                      <a:pt x="1491321" y="1047419"/>
                    </a:lnTo>
                    <a:lnTo>
                      <a:pt x="1532091" y="1039189"/>
                    </a:lnTo>
                    <a:lnTo>
                      <a:pt x="1565383" y="1016744"/>
                    </a:lnTo>
                    <a:lnTo>
                      <a:pt x="1587828" y="983452"/>
                    </a:lnTo>
                    <a:lnTo>
                      <a:pt x="1596058" y="942682"/>
                    </a:lnTo>
                    <a:lnTo>
                      <a:pt x="1596058" y="104749"/>
                    </a:lnTo>
                    <a:lnTo>
                      <a:pt x="1587828" y="63977"/>
                    </a:lnTo>
                    <a:lnTo>
                      <a:pt x="1565383" y="30681"/>
                    </a:lnTo>
                    <a:lnTo>
                      <a:pt x="1532091" y="8232"/>
                    </a:lnTo>
                    <a:lnTo>
                      <a:pt x="1491321" y="0"/>
                    </a:lnTo>
                    <a:close/>
                  </a:path>
                </a:pathLst>
              </a:custGeom>
              <a:solidFill>
                <a:srgbClr val="4472C4"/>
              </a:solidFill>
            </p:spPr>
            <p:txBody>
              <a:bodyPr wrap="square" lIns="0" tIns="0" rIns="0" bIns="0" rtlCol="0"/>
              <a:lstStyle/>
              <a:p>
                <a:endParaRPr/>
              </a:p>
            </p:txBody>
          </p:sp>
          <p:sp>
            <p:nvSpPr>
              <p:cNvPr id="9" name="object 7">
                <a:extLst>
                  <a:ext uri="{FF2B5EF4-FFF2-40B4-BE49-F238E27FC236}">
                    <a16:creationId xmlns:a16="http://schemas.microsoft.com/office/drawing/2014/main" id="{01229B3C-DF81-4CFB-9995-DFD86F0E5E99}"/>
                  </a:ext>
                </a:extLst>
              </p:cNvPr>
              <p:cNvSpPr/>
              <p:nvPr/>
            </p:nvSpPr>
            <p:spPr>
              <a:xfrm>
                <a:off x="775158" y="3169475"/>
                <a:ext cx="1596390" cy="1047750"/>
              </a:xfrm>
              <a:custGeom>
                <a:avLst/>
                <a:gdLst/>
                <a:ahLst/>
                <a:cxnLst/>
                <a:rect l="l" t="t" r="r" b="b"/>
                <a:pathLst>
                  <a:path w="1596389" h="1047750">
                    <a:moveTo>
                      <a:pt x="0" y="104741"/>
                    </a:moveTo>
                    <a:lnTo>
                      <a:pt x="8231" y="63971"/>
                    </a:lnTo>
                    <a:lnTo>
                      <a:pt x="30677" y="30677"/>
                    </a:lnTo>
                    <a:lnTo>
                      <a:pt x="63971" y="8231"/>
                    </a:lnTo>
                    <a:lnTo>
                      <a:pt x="104741" y="0"/>
                    </a:lnTo>
                    <a:lnTo>
                      <a:pt x="1491320" y="0"/>
                    </a:lnTo>
                    <a:lnTo>
                      <a:pt x="1532091" y="8231"/>
                    </a:lnTo>
                    <a:lnTo>
                      <a:pt x="1565384" y="30677"/>
                    </a:lnTo>
                    <a:lnTo>
                      <a:pt x="1587830" y="63971"/>
                    </a:lnTo>
                    <a:lnTo>
                      <a:pt x="1596060" y="104741"/>
                    </a:lnTo>
                    <a:lnTo>
                      <a:pt x="1596060" y="942675"/>
                    </a:lnTo>
                    <a:lnTo>
                      <a:pt x="1587830" y="983445"/>
                    </a:lnTo>
                    <a:lnTo>
                      <a:pt x="1565384" y="1016739"/>
                    </a:lnTo>
                    <a:lnTo>
                      <a:pt x="1532091" y="1039188"/>
                    </a:lnTo>
                    <a:lnTo>
                      <a:pt x="1491320" y="1047420"/>
                    </a:lnTo>
                    <a:lnTo>
                      <a:pt x="104741" y="1047420"/>
                    </a:lnTo>
                    <a:lnTo>
                      <a:pt x="63971" y="1039188"/>
                    </a:lnTo>
                    <a:lnTo>
                      <a:pt x="30677" y="1016739"/>
                    </a:lnTo>
                    <a:lnTo>
                      <a:pt x="8231" y="983445"/>
                    </a:lnTo>
                    <a:lnTo>
                      <a:pt x="0" y="942675"/>
                    </a:lnTo>
                    <a:lnTo>
                      <a:pt x="0" y="104741"/>
                    </a:lnTo>
                    <a:close/>
                  </a:path>
                </a:pathLst>
              </a:custGeom>
              <a:ln w="12700">
                <a:solidFill>
                  <a:srgbClr val="FFFFFF"/>
                </a:solidFill>
              </a:ln>
            </p:spPr>
            <p:txBody>
              <a:bodyPr wrap="square" lIns="0" tIns="0" rIns="0" bIns="0" rtlCol="0"/>
              <a:lstStyle/>
              <a:p>
                <a:endParaRPr/>
              </a:p>
            </p:txBody>
          </p:sp>
        </p:grpSp>
        <p:sp>
          <p:nvSpPr>
            <p:cNvPr id="10" name="object 8">
              <a:extLst>
                <a:ext uri="{FF2B5EF4-FFF2-40B4-BE49-F238E27FC236}">
                  <a16:creationId xmlns:a16="http://schemas.microsoft.com/office/drawing/2014/main" id="{73E7DAA4-8DF1-4CF1-9DF5-AB1E9EA5363B}"/>
                </a:ext>
              </a:extLst>
            </p:cNvPr>
            <p:cNvSpPr txBox="1"/>
            <p:nvPr/>
          </p:nvSpPr>
          <p:spPr>
            <a:xfrm>
              <a:off x="1065189" y="3536695"/>
              <a:ext cx="1016635" cy="254000"/>
            </a:xfrm>
            <a:prstGeom prst="rect">
              <a:avLst/>
            </a:prstGeom>
          </p:spPr>
          <p:txBody>
            <a:bodyPr vert="horz" wrap="square" lIns="0" tIns="12700" rIns="0" bIns="0" rtlCol="0">
              <a:spAutoFit/>
            </a:bodyPr>
            <a:lstStyle/>
            <a:p>
              <a:pPr marL="12700">
                <a:lnSpc>
                  <a:spcPct val="100000"/>
                </a:lnSpc>
                <a:spcBef>
                  <a:spcPts val="100"/>
                </a:spcBef>
              </a:pPr>
              <a:r>
                <a:rPr sz="1500" spc="-65" dirty="0">
                  <a:solidFill>
                    <a:srgbClr val="FFFFFF"/>
                  </a:solidFill>
                  <a:latin typeface="Trebuchet MS"/>
                  <a:cs typeface="Trebuchet MS"/>
                </a:rPr>
                <a:t>Loading</a:t>
              </a:r>
              <a:r>
                <a:rPr sz="1500" spc="-180" dirty="0">
                  <a:solidFill>
                    <a:srgbClr val="FFFFFF"/>
                  </a:solidFill>
                  <a:latin typeface="Trebuchet MS"/>
                  <a:cs typeface="Trebuchet MS"/>
                </a:rPr>
                <a:t> </a:t>
              </a:r>
              <a:r>
                <a:rPr sz="1500" spc="-80" dirty="0">
                  <a:solidFill>
                    <a:srgbClr val="FFFFFF"/>
                  </a:solidFill>
                  <a:latin typeface="Trebuchet MS"/>
                  <a:cs typeface="Trebuchet MS"/>
                </a:rPr>
                <a:t>data</a:t>
              </a:r>
              <a:endParaRPr sz="1500">
                <a:latin typeface="Trebuchet MS"/>
                <a:cs typeface="Trebuchet MS"/>
              </a:endParaRPr>
            </a:p>
          </p:txBody>
        </p:sp>
        <p:sp>
          <p:nvSpPr>
            <p:cNvPr id="11" name="object 9">
              <a:extLst>
                <a:ext uri="{FF2B5EF4-FFF2-40B4-BE49-F238E27FC236}">
                  <a16:creationId xmlns:a16="http://schemas.microsoft.com/office/drawing/2014/main" id="{21F09D3E-308D-4917-A872-F2322BB8AC66}"/>
                </a:ext>
              </a:extLst>
            </p:cNvPr>
            <p:cNvSpPr/>
            <p:nvPr/>
          </p:nvSpPr>
          <p:spPr>
            <a:xfrm>
              <a:off x="2530830" y="3495281"/>
              <a:ext cx="338455" cy="396240"/>
            </a:xfrm>
            <a:custGeom>
              <a:avLst/>
              <a:gdLst/>
              <a:ahLst/>
              <a:cxnLst/>
              <a:rect l="l" t="t" r="r" b="b"/>
              <a:pathLst>
                <a:path w="338455" h="396239">
                  <a:moveTo>
                    <a:pt x="169176" y="0"/>
                  </a:moveTo>
                  <a:lnTo>
                    <a:pt x="169176" y="79159"/>
                  </a:lnTo>
                  <a:lnTo>
                    <a:pt x="0" y="79159"/>
                  </a:lnTo>
                  <a:lnTo>
                    <a:pt x="0" y="316661"/>
                  </a:lnTo>
                  <a:lnTo>
                    <a:pt x="169176" y="316661"/>
                  </a:lnTo>
                  <a:lnTo>
                    <a:pt x="169176" y="395820"/>
                  </a:lnTo>
                  <a:lnTo>
                    <a:pt x="338366" y="197904"/>
                  </a:lnTo>
                  <a:lnTo>
                    <a:pt x="169176" y="0"/>
                  </a:lnTo>
                  <a:close/>
                </a:path>
              </a:pathLst>
            </a:custGeom>
            <a:solidFill>
              <a:srgbClr val="B0BCDE"/>
            </a:solidFill>
          </p:spPr>
          <p:txBody>
            <a:bodyPr wrap="square" lIns="0" tIns="0" rIns="0" bIns="0" rtlCol="0"/>
            <a:lstStyle/>
            <a:p>
              <a:endParaRPr/>
            </a:p>
          </p:txBody>
        </p:sp>
        <p:grpSp>
          <p:nvGrpSpPr>
            <p:cNvPr id="12" name="object 10">
              <a:extLst>
                <a:ext uri="{FF2B5EF4-FFF2-40B4-BE49-F238E27FC236}">
                  <a16:creationId xmlns:a16="http://schemas.microsoft.com/office/drawing/2014/main" id="{60C61648-0450-4D64-A2EC-74DC893E5A52}"/>
                </a:ext>
              </a:extLst>
            </p:cNvPr>
            <p:cNvGrpSpPr/>
            <p:nvPr/>
          </p:nvGrpSpPr>
          <p:grpSpPr>
            <a:xfrm>
              <a:off x="3003295" y="3163125"/>
              <a:ext cx="1609090" cy="1060450"/>
              <a:chOff x="3003295" y="3163125"/>
              <a:chExt cx="1609090" cy="1060450"/>
            </a:xfrm>
          </p:grpSpPr>
          <p:sp>
            <p:nvSpPr>
              <p:cNvPr id="13" name="object 11">
                <a:extLst>
                  <a:ext uri="{FF2B5EF4-FFF2-40B4-BE49-F238E27FC236}">
                    <a16:creationId xmlns:a16="http://schemas.microsoft.com/office/drawing/2014/main" id="{90513162-C843-4270-90E5-2EC2E106BE0D}"/>
                  </a:ext>
                </a:extLst>
              </p:cNvPr>
              <p:cNvSpPr/>
              <p:nvPr/>
            </p:nvSpPr>
            <p:spPr>
              <a:xfrm>
                <a:off x="3009645" y="3169475"/>
                <a:ext cx="1596390" cy="1047750"/>
              </a:xfrm>
              <a:custGeom>
                <a:avLst/>
                <a:gdLst/>
                <a:ahLst/>
                <a:cxnLst/>
                <a:rect l="l" t="t" r="r" b="b"/>
                <a:pathLst>
                  <a:path w="1596389" h="1047750">
                    <a:moveTo>
                      <a:pt x="1491322" y="0"/>
                    </a:moveTo>
                    <a:lnTo>
                      <a:pt x="104736" y="0"/>
                    </a:lnTo>
                    <a:lnTo>
                      <a:pt x="63966" y="8232"/>
                    </a:lnTo>
                    <a:lnTo>
                      <a:pt x="30675" y="30681"/>
                    </a:lnTo>
                    <a:lnTo>
                      <a:pt x="8230" y="63977"/>
                    </a:lnTo>
                    <a:lnTo>
                      <a:pt x="0" y="104749"/>
                    </a:lnTo>
                    <a:lnTo>
                      <a:pt x="0" y="942682"/>
                    </a:lnTo>
                    <a:lnTo>
                      <a:pt x="8230" y="983452"/>
                    </a:lnTo>
                    <a:lnTo>
                      <a:pt x="30675" y="1016744"/>
                    </a:lnTo>
                    <a:lnTo>
                      <a:pt x="63966" y="1039189"/>
                    </a:lnTo>
                    <a:lnTo>
                      <a:pt x="104736" y="1047419"/>
                    </a:lnTo>
                    <a:lnTo>
                      <a:pt x="1491322" y="1047419"/>
                    </a:lnTo>
                    <a:lnTo>
                      <a:pt x="1532092" y="1039189"/>
                    </a:lnTo>
                    <a:lnTo>
                      <a:pt x="1565384" y="1016744"/>
                    </a:lnTo>
                    <a:lnTo>
                      <a:pt x="1587829" y="983452"/>
                    </a:lnTo>
                    <a:lnTo>
                      <a:pt x="1596059" y="942682"/>
                    </a:lnTo>
                    <a:lnTo>
                      <a:pt x="1596059" y="104749"/>
                    </a:lnTo>
                    <a:lnTo>
                      <a:pt x="1587829" y="63977"/>
                    </a:lnTo>
                    <a:lnTo>
                      <a:pt x="1565384" y="30681"/>
                    </a:lnTo>
                    <a:lnTo>
                      <a:pt x="1532092" y="8232"/>
                    </a:lnTo>
                    <a:lnTo>
                      <a:pt x="1491322" y="0"/>
                    </a:lnTo>
                    <a:close/>
                  </a:path>
                </a:pathLst>
              </a:custGeom>
              <a:solidFill>
                <a:srgbClr val="4472C4"/>
              </a:solidFill>
            </p:spPr>
            <p:txBody>
              <a:bodyPr wrap="square" lIns="0" tIns="0" rIns="0" bIns="0" rtlCol="0"/>
              <a:lstStyle/>
              <a:p>
                <a:endParaRPr/>
              </a:p>
            </p:txBody>
          </p:sp>
          <p:sp>
            <p:nvSpPr>
              <p:cNvPr id="14" name="object 12">
                <a:extLst>
                  <a:ext uri="{FF2B5EF4-FFF2-40B4-BE49-F238E27FC236}">
                    <a16:creationId xmlns:a16="http://schemas.microsoft.com/office/drawing/2014/main" id="{73EC8F2C-EC92-492F-A524-6AED8A6B68AD}"/>
                  </a:ext>
                </a:extLst>
              </p:cNvPr>
              <p:cNvSpPr/>
              <p:nvPr/>
            </p:nvSpPr>
            <p:spPr>
              <a:xfrm>
                <a:off x="3009645" y="3169475"/>
                <a:ext cx="1596390" cy="1047750"/>
              </a:xfrm>
              <a:custGeom>
                <a:avLst/>
                <a:gdLst/>
                <a:ahLst/>
                <a:cxnLst/>
                <a:rect l="l" t="t" r="r" b="b"/>
                <a:pathLst>
                  <a:path w="1596389" h="1047750">
                    <a:moveTo>
                      <a:pt x="0" y="104741"/>
                    </a:moveTo>
                    <a:lnTo>
                      <a:pt x="8231" y="63971"/>
                    </a:lnTo>
                    <a:lnTo>
                      <a:pt x="30677" y="30677"/>
                    </a:lnTo>
                    <a:lnTo>
                      <a:pt x="63971" y="8231"/>
                    </a:lnTo>
                    <a:lnTo>
                      <a:pt x="104741" y="0"/>
                    </a:lnTo>
                    <a:lnTo>
                      <a:pt x="1491320" y="0"/>
                    </a:lnTo>
                    <a:lnTo>
                      <a:pt x="1532091" y="8231"/>
                    </a:lnTo>
                    <a:lnTo>
                      <a:pt x="1565384" y="30677"/>
                    </a:lnTo>
                    <a:lnTo>
                      <a:pt x="1587830" y="63971"/>
                    </a:lnTo>
                    <a:lnTo>
                      <a:pt x="1596060" y="104741"/>
                    </a:lnTo>
                    <a:lnTo>
                      <a:pt x="1596060" y="942675"/>
                    </a:lnTo>
                    <a:lnTo>
                      <a:pt x="1587830" y="983445"/>
                    </a:lnTo>
                    <a:lnTo>
                      <a:pt x="1565384" y="1016739"/>
                    </a:lnTo>
                    <a:lnTo>
                      <a:pt x="1532091" y="1039188"/>
                    </a:lnTo>
                    <a:lnTo>
                      <a:pt x="1491320" y="1047420"/>
                    </a:lnTo>
                    <a:lnTo>
                      <a:pt x="104741" y="1047420"/>
                    </a:lnTo>
                    <a:lnTo>
                      <a:pt x="63971" y="1039188"/>
                    </a:lnTo>
                    <a:lnTo>
                      <a:pt x="30677" y="1016739"/>
                    </a:lnTo>
                    <a:lnTo>
                      <a:pt x="8231" y="983445"/>
                    </a:lnTo>
                    <a:lnTo>
                      <a:pt x="0" y="942675"/>
                    </a:lnTo>
                    <a:lnTo>
                      <a:pt x="0" y="104741"/>
                    </a:lnTo>
                    <a:close/>
                  </a:path>
                </a:pathLst>
              </a:custGeom>
              <a:ln w="12700">
                <a:solidFill>
                  <a:srgbClr val="FFFFFF"/>
                </a:solidFill>
              </a:ln>
            </p:spPr>
            <p:txBody>
              <a:bodyPr wrap="square" lIns="0" tIns="0" rIns="0" bIns="0" rtlCol="0"/>
              <a:lstStyle/>
              <a:p>
                <a:endParaRPr/>
              </a:p>
            </p:txBody>
          </p:sp>
        </p:grpSp>
        <p:sp>
          <p:nvSpPr>
            <p:cNvPr id="15" name="object 13">
              <a:extLst>
                <a:ext uri="{FF2B5EF4-FFF2-40B4-BE49-F238E27FC236}">
                  <a16:creationId xmlns:a16="http://schemas.microsoft.com/office/drawing/2014/main" id="{AB928255-AF66-4D79-8C61-D2D3362B909B}"/>
                </a:ext>
              </a:extLst>
            </p:cNvPr>
            <p:cNvSpPr txBox="1"/>
            <p:nvPr/>
          </p:nvSpPr>
          <p:spPr>
            <a:xfrm>
              <a:off x="3145663" y="3329432"/>
              <a:ext cx="1324610" cy="671830"/>
            </a:xfrm>
            <a:prstGeom prst="rect">
              <a:avLst/>
            </a:prstGeom>
          </p:spPr>
          <p:txBody>
            <a:bodyPr vert="horz" wrap="square" lIns="0" tIns="32384" rIns="0" bIns="0" rtlCol="0">
              <a:spAutoFit/>
            </a:bodyPr>
            <a:lstStyle/>
            <a:p>
              <a:pPr marL="12700" marR="5080" algn="ctr">
                <a:lnSpc>
                  <a:spcPct val="91300"/>
                </a:lnSpc>
                <a:spcBef>
                  <a:spcPts val="254"/>
                </a:spcBef>
              </a:pPr>
              <a:r>
                <a:rPr sz="1500" spc="-80" dirty="0">
                  <a:solidFill>
                    <a:srgbClr val="FFFFFF"/>
                  </a:solidFill>
                  <a:latin typeface="Trebuchet MS"/>
                  <a:cs typeface="Trebuchet MS"/>
                </a:rPr>
                <a:t>Transforming </a:t>
              </a:r>
              <a:r>
                <a:rPr sz="1500" spc="-65" dirty="0">
                  <a:solidFill>
                    <a:srgbClr val="FFFFFF"/>
                  </a:solidFill>
                  <a:latin typeface="Trebuchet MS"/>
                  <a:cs typeface="Trebuchet MS"/>
                </a:rPr>
                <a:t>to  </a:t>
              </a:r>
              <a:r>
                <a:rPr sz="1500" spc="-75" dirty="0">
                  <a:solidFill>
                    <a:srgbClr val="FFFFFF"/>
                  </a:solidFill>
                  <a:latin typeface="Trebuchet MS"/>
                  <a:cs typeface="Trebuchet MS"/>
                </a:rPr>
                <a:t>DataFrame</a:t>
              </a:r>
              <a:r>
                <a:rPr sz="1500" spc="-170" dirty="0">
                  <a:solidFill>
                    <a:srgbClr val="FFFFFF"/>
                  </a:solidFill>
                  <a:latin typeface="Trebuchet MS"/>
                  <a:cs typeface="Trebuchet MS"/>
                </a:rPr>
                <a:t> </a:t>
              </a:r>
              <a:r>
                <a:rPr sz="1500" spc="-50" dirty="0">
                  <a:solidFill>
                    <a:srgbClr val="FFFFFF"/>
                  </a:solidFill>
                  <a:latin typeface="Trebuchet MS"/>
                  <a:cs typeface="Trebuchet MS"/>
                </a:rPr>
                <a:t>using  pandas</a:t>
              </a:r>
              <a:endParaRPr sz="1500" dirty="0">
                <a:latin typeface="Trebuchet MS"/>
                <a:cs typeface="Trebuchet MS"/>
              </a:endParaRPr>
            </a:p>
          </p:txBody>
        </p:sp>
        <p:sp>
          <p:nvSpPr>
            <p:cNvPr id="16" name="object 14">
              <a:extLst>
                <a:ext uri="{FF2B5EF4-FFF2-40B4-BE49-F238E27FC236}">
                  <a16:creationId xmlns:a16="http://schemas.microsoft.com/office/drawing/2014/main" id="{2A84A2CF-A682-4F54-80AA-06D9BB65565A}"/>
                </a:ext>
              </a:extLst>
            </p:cNvPr>
            <p:cNvSpPr/>
            <p:nvPr/>
          </p:nvSpPr>
          <p:spPr>
            <a:xfrm>
              <a:off x="4765319" y="3495281"/>
              <a:ext cx="338455" cy="396240"/>
            </a:xfrm>
            <a:custGeom>
              <a:avLst/>
              <a:gdLst/>
              <a:ahLst/>
              <a:cxnLst/>
              <a:rect l="l" t="t" r="r" b="b"/>
              <a:pathLst>
                <a:path w="338454" h="396239">
                  <a:moveTo>
                    <a:pt x="169176" y="0"/>
                  </a:moveTo>
                  <a:lnTo>
                    <a:pt x="169176" y="79159"/>
                  </a:lnTo>
                  <a:lnTo>
                    <a:pt x="0" y="79159"/>
                  </a:lnTo>
                  <a:lnTo>
                    <a:pt x="0" y="316661"/>
                  </a:lnTo>
                  <a:lnTo>
                    <a:pt x="169176" y="316661"/>
                  </a:lnTo>
                  <a:lnTo>
                    <a:pt x="169176" y="395820"/>
                  </a:lnTo>
                  <a:lnTo>
                    <a:pt x="338366" y="197904"/>
                  </a:lnTo>
                  <a:lnTo>
                    <a:pt x="169176" y="0"/>
                  </a:lnTo>
                  <a:close/>
                </a:path>
              </a:pathLst>
            </a:custGeom>
            <a:solidFill>
              <a:srgbClr val="B0BCDE"/>
            </a:solidFill>
          </p:spPr>
          <p:txBody>
            <a:bodyPr wrap="square" lIns="0" tIns="0" rIns="0" bIns="0" rtlCol="0"/>
            <a:lstStyle/>
            <a:p>
              <a:endParaRPr/>
            </a:p>
          </p:txBody>
        </p:sp>
        <p:grpSp>
          <p:nvGrpSpPr>
            <p:cNvPr id="17" name="object 15">
              <a:extLst>
                <a:ext uri="{FF2B5EF4-FFF2-40B4-BE49-F238E27FC236}">
                  <a16:creationId xmlns:a16="http://schemas.microsoft.com/office/drawing/2014/main" id="{0975CE8F-076A-49E4-95DF-68DE63CFE738}"/>
                </a:ext>
              </a:extLst>
            </p:cNvPr>
            <p:cNvGrpSpPr/>
            <p:nvPr/>
          </p:nvGrpSpPr>
          <p:grpSpPr>
            <a:xfrm>
              <a:off x="5237784" y="3163125"/>
              <a:ext cx="1609090" cy="1060450"/>
              <a:chOff x="5237784" y="3163125"/>
              <a:chExt cx="1609090" cy="1060450"/>
            </a:xfrm>
          </p:grpSpPr>
          <p:sp>
            <p:nvSpPr>
              <p:cNvPr id="18" name="object 16">
                <a:extLst>
                  <a:ext uri="{FF2B5EF4-FFF2-40B4-BE49-F238E27FC236}">
                    <a16:creationId xmlns:a16="http://schemas.microsoft.com/office/drawing/2014/main" id="{6C32755D-6296-4132-9DF2-6327E1D47657}"/>
                  </a:ext>
                </a:extLst>
              </p:cNvPr>
              <p:cNvSpPr/>
              <p:nvPr/>
            </p:nvSpPr>
            <p:spPr>
              <a:xfrm>
                <a:off x="5244134" y="3169475"/>
                <a:ext cx="1596390" cy="1047750"/>
              </a:xfrm>
              <a:custGeom>
                <a:avLst/>
                <a:gdLst/>
                <a:ahLst/>
                <a:cxnLst/>
                <a:rect l="l" t="t" r="r" b="b"/>
                <a:pathLst>
                  <a:path w="1596390" h="1047750">
                    <a:moveTo>
                      <a:pt x="1491322" y="0"/>
                    </a:moveTo>
                    <a:lnTo>
                      <a:pt x="104736" y="0"/>
                    </a:lnTo>
                    <a:lnTo>
                      <a:pt x="63966" y="8232"/>
                    </a:lnTo>
                    <a:lnTo>
                      <a:pt x="30675" y="30681"/>
                    </a:lnTo>
                    <a:lnTo>
                      <a:pt x="8230" y="63977"/>
                    </a:lnTo>
                    <a:lnTo>
                      <a:pt x="0" y="104749"/>
                    </a:lnTo>
                    <a:lnTo>
                      <a:pt x="0" y="942682"/>
                    </a:lnTo>
                    <a:lnTo>
                      <a:pt x="8230" y="983452"/>
                    </a:lnTo>
                    <a:lnTo>
                      <a:pt x="30675" y="1016744"/>
                    </a:lnTo>
                    <a:lnTo>
                      <a:pt x="63966" y="1039189"/>
                    </a:lnTo>
                    <a:lnTo>
                      <a:pt x="104736" y="1047419"/>
                    </a:lnTo>
                    <a:lnTo>
                      <a:pt x="1491322" y="1047419"/>
                    </a:lnTo>
                    <a:lnTo>
                      <a:pt x="1532092" y="1039189"/>
                    </a:lnTo>
                    <a:lnTo>
                      <a:pt x="1565384" y="1016744"/>
                    </a:lnTo>
                    <a:lnTo>
                      <a:pt x="1587829" y="983452"/>
                    </a:lnTo>
                    <a:lnTo>
                      <a:pt x="1596059" y="942682"/>
                    </a:lnTo>
                    <a:lnTo>
                      <a:pt x="1596059" y="104749"/>
                    </a:lnTo>
                    <a:lnTo>
                      <a:pt x="1587829" y="63977"/>
                    </a:lnTo>
                    <a:lnTo>
                      <a:pt x="1565384" y="30681"/>
                    </a:lnTo>
                    <a:lnTo>
                      <a:pt x="1532092" y="8232"/>
                    </a:lnTo>
                    <a:lnTo>
                      <a:pt x="1491322" y="0"/>
                    </a:lnTo>
                    <a:close/>
                  </a:path>
                </a:pathLst>
              </a:custGeom>
              <a:solidFill>
                <a:srgbClr val="4472C4"/>
              </a:solidFill>
            </p:spPr>
            <p:txBody>
              <a:bodyPr wrap="square" lIns="0" tIns="0" rIns="0" bIns="0" rtlCol="0"/>
              <a:lstStyle/>
              <a:p>
                <a:endParaRPr/>
              </a:p>
            </p:txBody>
          </p:sp>
          <p:sp>
            <p:nvSpPr>
              <p:cNvPr id="19" name="object 17">
                <a:extLst>
                  <a:ext uri="{FF2B5EF4-FFF2-40B4-BE49-F238E27FC236}">
                    <a16:creationId xmlns:a16="http://schemas.microsoft.com/office/drawing/2014/main" id="{26B60DF1-3C85-42A4-AB10-1E209B009A8C}"/>
                  </a:ext>
                </a:extLst>
              </p:cNvPr>
              <p:cNvSpPr/>
              <p:nvPr/>
            </p:nvSpPr>
            <p:spPr>
              <a:xfrm>
                <a:off x="5244134" y="3169475"/>
                <a:ext cx="1596390" cy="1047750"/>
              </a:xfrm>
              <a:custGeom>
                <a:avLst/>
                <a:gdLst/>
                <a:ahLst/>
                <a:cxnLst/>
                <a:rect l="l" t="t" r="r" b="b"/>
                <a:pathLst>
                  <a:path w="1596390" h="1047750">
                    <a:moveTo>
                      <a:pt x="0" y="104741"/>
                    </a:moveTo>
                    <a:lnTo>
                      <a:pt x="8231" y="63971"/>
                    </a:lnTo>
                    <a:lnTo>
                      <a:pt x="30677" y="30677"/>
                    </a:lnTo>
                    <a:lnTo>
                      <a:pt x="63971" y="8231"/>
                    </a:lnTo>
                    <a:lnTo>
                      <a:pt x="104741" y="0"/>
                    </a:lnTo>
                    <a:lnTo>
                      <a:pt x="1491320" y="0"/>
                    </a:lnTo>
                    <a:lnTo>
                      <a:pt x="1532091" y="8231"/>
                    </a:lnTo>
                    <a:lnTo>
                      <a:pt x="1565384" y="30677"/>
                    </a:lnTo>
                    <a:lnTo>
                      <a:pt x="1587830" y="63971"/>
                    </a:lnTo>
                    <a:lnTo>
                      <a:pt x="1596060" y="104741"/>
                    </a:lnTo>
                    <a:lnTo>
                      <a:pt x="1596060" y="942675"/>
                    </a:lnTo>
                    <a:lnTo>
                      <a:pt x="1587830" y="983445"/>
                    </a:lnTo>
                    <a:lnTo>
                      <a:pt x="1565384" y="1016739"/>
                    </a:lnTo>
                    <a:lnTo>
                      <a:pt x="1532091" y="1039188"/>
                    </a:lnTo>
                    <a:lnTo>
                      <a:pt x="1491320" y="1047420"/>
                    </a:lnTo>
                    <a:lnTo>
                      <a:pt x="104741" y="1047420"/>
                    </a:lnTo>
                    <a:lnTo>
                      <a:pt x="63971" y="1039188"/>
                    </a:lnTo>
                    <a:lnTo>
                      <a:pt x="30677" y="1016739"/>
                    </a:lnTo>
                    <a:lnTo>
                      <a:pt x="8231" y="983445"/>
                    </a:lnTo>
                    <a:lnTo>
                      <a:pt x="0" y="942675"/>
                    </a:lnTo>
                    <a:lnTo>
                      <a:pt x="0" y="104741"/>
                    </a:lnTo>
                    <a:close/>
                  </a:path>
                </a:pathLst>
              </a:custGeom>
              <a:ln w="12700">
                <a:solidFill>
                  <a:srgbClr val="FFFFFF"/>
                </a:solidFill>
              </a:ln>
            </p:spPr>
            <p:txBody>
              <a:bodyPr wrap="square" lIns="0" tIns="0" rIns="0" bIns="0" rtlCol="0"/>
              <a:lstStyle/>
              <a:p>
                <a:endParaRPr/>
              </a:p>
            </p:txBody>
          </p:sp>
        </p:grpSp>
        <p:sp>
          <p:nvSpPr>
            <p:cNvPr id="20" name="object 18">
              <a:extLst>
                <a:ext uri="{FF2B5EF4-FFF2-40B4-BE49-F238E27FC236}">
                  <a16:creationId xmlns:a16="http://schemas.microsoft.com/office/drawing/2014/main" id="{49510A8E-97FF-46C0-88A0-407478172A10}"/>
                </a:ext>
              </a:extLst>
            </p:cNvPr>
            <p:cNvSpPr txBox="1"/>
            <p:nvPr/>
          </p:nvSpPr>
          <p:spPr>
            <a:xfrm>
              <a:off x="5384533" y="3329432"/>
              <a:ext cx="1315720" cy="671830"/>
            </a:xfrm>
            <a:prstGeom prst="rect">
              <a:avLst/>
            </a:prstGeom>
          </p:spPr>
          <p:txBody>
            <a:bodyPr vert="horz" wrap="square" lIns="0" tIns="32384" rIns="0" bIns="0" rtlCol="0">
              <a:spAutoFit/>
            </a:bodyPr>
            <a:lstStyle/>
            <a:p>
              <a:pPr marL="12065" marR="5080" algn="ctr">
                <a:lnSpc>
                  <a:spcPct val="91300"/>
                </a:lnSpc>
                <a:spcBef>
                  <a:spcPts val="254"/>
                </a:spcBef>
              </a:pPr>
              <a:r>
                <a:rPr sz="1500" spc="-70" dirty="0">
                  <a:solidFill>
                    <a:srgbClr val="FFFFFF"/>
                  </a:solidFill>
                  <a:latin typeface="Trebuchet MS"/>
                  <a:cs typeface="Trebuchet MS"/>
                </a:rPr>
                <a:t>Cleaning </a:t>
              </a:r>
              <a:r>
                <a:rPr sz="1500" spc="-50" dirty="0">
                  <a:solidFill>
                    <a:srgbClr val="FFFFFF"/>
                  </a:solidFill>
                  <a:latin typeface="Trebuchet MS"/>
                  <a:cs typeface="Trebuchet MS"/>
                </a:rPr>
                <a:t>and  </a:t>
              </a:r>
              <a:r>
                <a:rPr sz="1500" spc="-60" dirty="0">
                  <a:solidFill>
                    <a:srgbClr val="FFFFFF"/>
                  </a:solidFill>
                  <a:latin typeface="Trebuchet MS"/>
                  <a:cs typeface="Trebuchet MS"/>
                </a:rPr>
                <a:t>handling</a:t>
              </a:r>
              <a:r>
                <a:rPr sz="1500" spc="-170" dirty="0">
                  <a:solidFill>
                    <a:srgbClr val="FFFFFF"/>
                  </a:solidFill>
                  <a:latin typeface="Trebuchet MS"/>
                  <a:cs typeface="Trebuchet MS"/>
                </a:rPr>
                <a:t> </a:t>
              </a:r>
              <a:r>
                <a:rPr sz="1500" spc="-55" dirty="0">
                  <a:solidFill>
                    <a:srgbClr val="FFFFFF"/>
                  </a:solidFill>
                  <a:latin typeface="Trebuchet MS"/>
                  <a:cs typeface="Trebuchet MS"/>
                </a:rPr>
                <a:t>missing  </a:t>
              </a:r>
              <a:r>
                <a:rPr sz="1500" spc="-65" dirty="0">
                  <a:solidFill>
                    <a:srgbClr val="FFFFFF"/>
                  </a:solidFill>
                  <a:latin typeface="Trebuchet MS"/>
                  <a:cs typeface="Trebuchet MS"/>
                </a:rPr>
                <a:t>values</a:t>
              </a:r>
              <a:endParaRPr sz="1500" dirty="0">
                <a:latin typeface="Trebuchet MS"/>
                <a:cs typeface="Trebuchet MS"/>
              </a:endParaRPr>
            </a:p>
          </p:txBody>
        </p:sp>
        <p:sp>
          <p:nvSpPr>
            <p:cNvPr id="21" name="object 19">
              <a:extLst>
                <a:ext uri="{FF2B5EF4-FFF2-40B4-BE49-F238E27FC236}">
                  <a16:creationId xmlns:a16="http://schemas.microsoft.com/office/drawing/2014/main" id="{F21D1D3C-9906-4210-ACFB-E9A07F36CC49}"/>
                </a:ext>
              </a:extLst>
            </p:cNvPr>
            <p:cNvSpPr/>
            <p:nvPr/>
          </p:nvSpPr>
          <p:spPr>
            <a:xfrm>
              <a:off x="6999808" y="3495281"/>
              <a:ext cx="338455" cy="396240"/>
            </a:xfrm>
            <a:custGeom>
              <a:avLst/>
              <a:gdLst/>
              <a:ahLst/>
              <a:cxnLst/>
              <a:rect l="l" t="t" r="r" b="b"/>
              <a:pathLst>
                <a:path w="338454" h="396239">
                  <a:moveTo>
                    <a:pt x="169176" y="0"/>
                  </a:moveTo>
                  <a:lnTo>
                    <a:pt x="169176" y="79159"/>
                  </a:lnTo>
                  <a:lnTo>
                    <a:pt x="0" y="79159"/>
                  </a:lnTo>
                  <a:lnTo>
                    <a:pt x="0" y="316661"/>
                  </a:lnTo>
                  <a:lnTo>
                    <a:pt x="169176" y="316661"/>
                  </a:lnTo>
                  <a:lnTo>
                    <a:pt x="169176" y="395820"/>
                  </a:lnTo>
                  <a:lnTo>
                    <a:pt x="338366" y="197904"/>
                  </a:lnTo>
                  <a:lnTo>
                    <a:pt x="169176" y="0"/>
                  </a:lnTo>
                  <a:close/>
                </a:path>
              </a:pathLst>
            </a:custGeom>
            <a:solidFill>
              <a:srgbClr val="B0BCDE"/>
            </a:solidFill>
          </p:spPr>
          <p:txBody>
            <a:bodyPr wrap="square" lIns="0" tIns="0" rIns="0" bIns="0" rtlCol="0"/>
            <a:lstStyle/>
            <a:p>
              <a:endParaRPr/>
            </a:p>
          </p:txBody>
        </p:sp>
        <p:grpSp>
          <p:nvGrpSpPr>
            <p:cNvPr id="22" name="object 20">
              <a:extLst>
                <a:ext uri="{FF2B5EF4-FFF2-40B4-BE49-F238E27FC236}">
                  <a16:creationId xmlns:a16="http://schemas.microsoft.com/office/drawing/2014/main" id="{E487E7D3-AA65-4641-AD9D-53650FD00EA9}"/>
                </a:ext>
              </a:extLst>
            </p:cNvPr>
            <p:cNvGrpSpPr/>
            <p:nvPr/>
          </p:nvGrpSpPr>
          <p:grpSpPr>
            <a:xfrm>
              <a:off x="7472273" y="3163125"/>
              <a:ext cx="1609090" cy="1060450"/>
              <a:chOff x="7472273" y="3163125"/>
              <a:chExt cx="1609090" cy="1060450"/>
            </a:xfrm>
          </p:grpSpPr>
          <p:sp>
            <p:nvSpPr>
              <p:cNvPr id="23" name="object 21">
                <a:extLst>
                  <a:ext uri="{FF2B5EF4-FFF2-40B4-BE49-F238E27FC236}">
                    <a16:creationId xmlns:a16="http://schemas.microsoft.com/office/drawing/2014/main" id="{E83A345C-2DF3-43CB-9102-5393FC1B16D4}"/>
                  </a:ext>
                </a:extLst>
              </p:cNvPr>
              <p:cNvSpPr/>
              <p:nvPr/>
            </p:nvSpPr>
            <p:spPr>
              <a:xfrm>
                <a:off x="7478623" y="3169475"/>
                <a:ext cx="1596390" cy="1047750"/>
              </a:xfrm>
              <a:custGeom>
                <a:avLst/>
                <a:gdLst/>
                <a:ahLst/>
                <a:cxnLst/>
                <a:rect l="l" t="t" r="r" b="b"/>
                <a:pathLst>
                  <a:path w="1596390" h="1047750">
                    <a:moveTo>
                      <a:pt x="1491322" y="0"/>
                    </a:moveTo>
                    <a:lnTo>
                      <a:pt x="104736" y="0"/>
                    </a:lnTo>
                    <a:lnTo>
                      <a:pt x="63966" y="8232"/>
                    </a:lnTo>
                    <a:lnTo>
                      <a:pt x="30675" y="30681"/>
                    </a:lnTo>
                    <a:lnTo>
                      <a:pt x="8230" y="63977"/>
                    </a:lnTo>
                    <a:lnTo>
                      <a:pt x="0" y="104749"/>
                    </a:lnTo>
                    <a:lnTo>
                      <a:pt x="0" y="942682"/>
                    </a:lnTo>
                    <a:lnTo>
                      <a:pt x="8230" y="983452"/>
                    </a:lnTo>
                    <a:lnTo>
                      <a:pt x="30675" y="1016744"/>
                    </a:lnTo>
                    <a:lnTo>
                      <a:pt x="63966" y="1039189"/>
                    </a:lnTo>
                    <a:lnTo>
                      <a:pt x="104736" y="1047419"/>
                    </a:lnTo>
                    <a:lnTo>
                      <a:pt x="1491322" y="1047419"/>
                    </a:lnTo>
                    <a:lnTo>
                      <a:pt x="1532092" y="1039189"/>
                    </a:lnTo>
                    <a:lnTo>
                      <a:pt x="1565384" y="1016744"/>
                    </a:lnTo>
                    <a:lnTo>
                      <a:pt x="1587829" y="983452"/>
                    </a:lnTo>
                    <a:lnTo>
                      <a:pt x="1596059" y="942682"/>
                    </a:lnTo>
                    <a:lnTo>
                      <a:pt x="1596059" y="104749"/>
                    </a:lnTo>
                    <a:lnTo>
                      <a:pt x="1587829" y="63977"/>
                    </a:lnTo>
                    <a:lnTo>
                      <a:pt x="1565384" y="30681"/>
                    </a:lnTo>
                    <a:lnTo>
                      <a:pt x="1532092" y="8232"/>
                    </a:lnTo>
                    <a:lnTo>
                      <a:pt x="1491322" y="0"/>
                    </a:lnTo>
                    <a:close/>
                  </a:path>
                </a:pathLst>
              </a:custGeom>
              <a:solidFill>
                <a:srgbClr val="4472C4"/>
              </a:solidFill>
            </p:spPr>
            <p:txBody>
              <a:bodyPr wrap="square" lIns="0" tIns="0" rIns="0" bIns="0" rtlCol="0"/>
              <a:lstStyle/>
              <a:p>
                <a:endParaRPr/>
              </a:p>
            </p:txBody>
          </p:sp>
          <p:sp>
            <p:nvSpPr>
              <p:cNvPr id="24" name="object 22">
                <a:extLst>
                  <a:ext uri="{FF2B5EF4-FFF2-40B4-BE49-F238E27FC236}">
                    <a16:creationId xmlns:a16="http://schemas.microsoft.com/office/drawing/2014/main" id="{6338B9A7-4B0C-4429-AF0C-DC0F43AB8992}"/>
                  </a:ext>
                </a:extLst>
              </p:cNvPr>
              <p:cNvSpPr/>
              <p:nvPr/>
            </p:nvSpPr>
            <p:spPr>
              <a:xfrm>
                <a:off x="7478623" y="3169475"/>
                <a:ext cx="1596390" cy="1047750"/>
              </a:xfrm>
              <a:custGeom>
                <a:avLst/>
                <a:gdLst/>
                <a:ahLst/>
                <a:cxnLst/>
                <a:rect l="l" t="t" r="r" b="b"/>
                <a:pathLst>
                  <a:path w="1596390" h="1047750">
                    <a:moveTo>
                      <a:pt x="0" y="104741"/>
                    </a:moveTo>
                    <a:lnTo>
                      <a:pt x="8231" y="63971"/>
                    </a:lnTo>
                    <a:lnTo>
                      <a:pt x="30677" y="30677"/>
                    </a:lnTo>
                    <a:lnTo>
                      <a:pt x="63971" y="8231"/>
                    </a:lnTo>
                    <a:lnTo>
                      <a:pt x="104741" y="0"/>
                    </a:lnTo>
                    <a:lnTo>
                      <a:pt x="1491320" y="0"/>
                    </a:lnTo>
                    <a:lnTo>
                      <a:pt x="1532091" y="8231"/>
                    </a:lnTo>
                    <a:lnTo>
                      <a:pt x="1565384" y="30677"/>
                    </a:lnTo>
                    <a:lnTo>
                      <a:pt x="1587830" y="63971"/>
                    </a:lnTo>
                    <a:lnTo>
                      <a:pt x="1596060" y="104741"/>
                    </a:lnTo>
                    <a:lnTo>
                      <a:pt x="1596060" y="942675"/>
                    </a:lnTo>
                    <a:lnTo>
                      <a:pt x="1587830" y="983445"/>
                    </a:lnTo>
                    <a:lnTo>
                      <a:pt x="1565384" y="1016739"/>
                    </a:lnTo>
                    <a:lnTo>
                      <a:pt x="1532091" y="1039188"/>
                    </a:lnTo>
                    <a:lnTo>
                      <a:pt x="1491320" y="1047420"/>
                    </a:lnTo>
                    <a:lnTo>
                      <a:pt x="104741" y="1047420"/>
                    </a:lnTo>
                    <a:lnTo>
                      <a:pt x="63971" y="1039188"/>
                    </a:lnTo>
                    <a:lnTo>
                      <a:pt x="30677" y="1016739"/>
                    </a:lnTo>
                    <a:lnTo>
                      <a:pt x="8231" y="983445"/>
                    </a:lnTo>
                    <a:lnTo>
                      <a:pt x="0" y="942675"/>
                    </a:lnTo>
                    <a:lnTo>
                      <a:pt x="0" y="104741"/>
                    </a:lnTo>
                    <a:close/>
                  </a:path>
                </a:pathLst>
              </a:custGeom>
              <a:ln w="12700">
                <a:solidFill>
                  <a:srgbClr val="FFFFFF"/>
                </a:solidFill>
              </a:ln>
            </p:spPr>
            <p:txBody>
              <a:bodyPr wrap="square" lIns="0" tIns="0" rIns="0" bIns="0" rtlCol="0"/>
              <a:lstStyle/>
              <a:p>
                <a:endParaRPr/>
              </a:p>
            </p:txBody>
          </p:sp>
        </p:grpSp>
        <p:sp>
          <p:nvSpPr>
            <p:cNvPr id="25" name="object 23">
              <a:extLst>
                <a:ext uri="{FF2B5EF4-FFF2-40B4-BE49-F238E27FC236}">
                  <a16:creationId xmlns:a16="http://schemas.microsoft.com/office/drawing/2014/main" id="{BB0F1AD9-2040-4F22-BEA6-5B96D710EB91}"/>
                </a:ext>
              </a:extLst>
            </p:cNvPr>
            <p:cNvSpPr txBox="1"/>
            <p:nvPr/>
          </p:nvSpPr>
          <p:spPr>
            <a:xfrm>
              <a:off x="7565897" y="3222752"/>
              <a:ext cx="1421765" cy="891540"/>
            </a:xfrm>
            <a:prstGeom prst="rect">
              <a:avLst/>
            </a:prstGeom>
          </p:spPr>
          <p:txBody>
            <a:bodyPr vert="horz" wrap="square" lIns="0" tIns="28575" rIns="0" bIns="0" rtlCol="0">
              <a:spAutoFit/>
            </a:bodyPr>
            <a:lstStyle/>
            <a:p>
              <a:pPr marL="12065" marR="5080" algn="ctr">
                <a:lnSpc>
                  <a:spcPct val="92900"/>
                </a:lnSpc>
                <a:spcBef>
                  <a:spcPts val="225"/>
                </a:spcBef>
              </a:pPr>
              <a:r>
                <a:rPr sz="1500" spc="-45" dirty="0">
                  <a:solidFill>
                    <a:srgbClr val="FFFFFF"/>
                  </a:solidFill>
                  <a:latin typeface="Trebuchet MS"/>
                  <a:cs typeface="Trebuchet MS"/>
                </a:rPr>
                <a:t>Using </a:t>
              </a:r>
              <a:r>
                <a:rPr sz="1500" spc="-55" dirty="0">
                  <a:solidFill>
                    <a:srgbClr val="FFFFFF"/>
                  </a:solidFill>
                  <a:latin typeface="Trebuchet MS"/>
                  <a:cs typeface="Trebuchet MS"/>
                </a:rPr>
                <a:t>dummies</a:t>
              </a:r>
              <a:r>
                <a:rPr sz="1500" spc="-245" dirty="0">
                  <a:solidFill>
                    <a:srgbClr val="FFFFFF"/>
                  </a:solidFill>
                  <a:latin typeface="Trebuchet MS"/>
                  <a:cs typeface="Trebuchet MS"/>
                </a:rPr>
                <a:t> </a:t>
              </a:r>
              <a:r>
                <a:rPr sz="1500" spc="-65" dirty="0">
                  <a:solidFill>
                    <a:srgbClr val="FFFFFF"/>
                  </a:solidFill>
                  <a:latin typeface="Trebuchet MS"/>
                  <a:cs typeface="Trebuchet MS"/>
                </a:rPr>
                <a:t>to  transform  </a:t>
              </a:r>
              <a:r>
                <a:rPr sz="1500" spc="-85" dirty="0">
                  <a:solidFill>
                    <a:srgbClr val="FFFFFF"/>
                  </a:solidFill>
                  <a:latin typeface="Trebuchet MS"/>
                  <a:cs typeface="Trebuchet MS"/>
                </a:rPr>
                <a:t>categorical </a:t>
              </a:r>
              <a:r>
                <a:rPr sz="1500" spc="-65" dirty="0">
                  <a:solidFill>
                    <a:srgbClr val="FFFFFF"/>
                  </a:solidFill>
                  <a:latin typeface="Trebuchet MS"/>
                  <a:cs typeface="Trebuchet MS"/>
                </a:rPr>
                <a:t>values  into</a:t>
              </a:r>
              <a:r>
                <a:rPr sz="1500" spc="-135" dirty="0">
                  <a:solidFill>
                    <a:srgbClr val="FFFFFF"/>
                  </a:solidFill>
                  <a:latin typeface="Trebuchet MS"/>
                  <a:cs typeface="Trebuchet MS"/>
                </a:rPr>
                <a:t> </a:t>
              </a:r>
              <a:r>
                <a:rPr sz="1500" spc="-65" dirty="0">
                  <a:solidFill>
                    <a:srgbClr val="FFFFFF"/>
                  </a:solidFill>
                  <a:latin typeface="Trebuchet MS"/>
                  <a:cs typeface="Trebuchet MS"/>
                </a:rPr>
                <a:t>numeric</a:t>
              </a:r>
              <a:endParaRPr sz="1500">
                <a:latin typeface="Trebuchet MS"/>
                <a:cs typeface="Trebuchet MS"/>
              </a:endParaRPr>
            </a:p>
          </p:txBody>
        </p:sp>
        <p:sp>
          <p:nvSpPr>
            <p:cNvPr id="26" name="object 24">
              <a:extLst>
                <a:ext uri="{FF2B5EF4-FFF2-40B4-BE49-F238E27FC236}">
                  <a16:creationId xmlns:a16="http://schemas.microsoft.com/office/drawing/2014/main" id="{B9B35FBC-F97A-4EA5-9088-1F15CF16BFA3}"/>
                </a:ext>
              </a:extLst>
            </p:cNvPr>
            <p:cNvSpPr/>
            <p:nvPr/>
          </p:nvSpPr>
          <p:spPr>
            <a:xfrm>
              <a:off x="9234296" y="3495281"/>
              <a:ext cx="338455" cy="396240"/>
            </a:xfrm>
            <a:custGeom>
              <a:avLst/>
              <a:gdLst/>
              <a:ahLst/>
              <a:cxnLst/>
              <a:rect l="l" t="t" r="r" b="b"/>
              <a:pathLst>
                <a:path w="338454" h="396239">
                  <a:moveTo>
                    <a:pt x="169176" y="0"/>
                  </a:moveTo>
                  <a:lnTo>
                    <a:pt x="169176" y="79159"/>
                  </a:lnTo>
                  <a:lnTo>
                    <a:pt x="0" y="79159"/>
                  </a:lnTo>
                  <a:lnTo>
                    <a:pt x="0" y="316661"/>
                  </a:lnTo>
                  <a:lnTo>
                    <a:pt x="169176" y="316661"/>
                  </a:lnTo>
                  <a:lnTo>
                    <a:pt x="169176" y="395820"/>
                  </a:lnTo>
                  <a:lnTo>
                    <a:pt x="338366" y="197904"/>
                  </a:lnTo>
                  <a:lnTo>
                    <a:pt x="169176" y="0"/>
                  </a:lnTo>
                  <a:close/>
                </a:path>
              </a:pathLst>
            </a:custGeom>
            <a:solidFill>
              <a:srgbClr val="B0BCDE"/>
            </a:solidFill>
          </p:spPr>
          <p:txBody>
            <a:bodyPr wrap="square" lIns="0" tIns="0" rIns="0" bIns="0" rtlCol="0"/>
            <a:lstStyle/>
            <a:p>
              <a:endParaRPr/>
            </a:p>
          </p:txBody>
        </p:sp>
        <p:grpSp>
          <p:nvGrpSpPr>
            <p:cNvPr id="27" name="object 25">
              <a:extLst>
                <a:ext uri="{FF2B5EF4-FFF2-40B4-BE49-F238E27FC236}">
                  <a16:creationId xmlns:a16="http://schemas.microsoft.com/office/drawing/2014/main" id="{F762A5C4-EA89-41AB-88E6-EAD48CD12454}"/>
                </a:ext>
              </a:extLst>
            </p:cNvPr>
            <p:cNvGrpSpPr/>
            <p:nvPr/>
          </p:nvGrpSpPr>
          <p:grpSpPr>
            <a:xfrm>
              <a:off x="9706762" y="3163125"/>
              <a:ext cx="1609090" cy="1060450"/>
              <a:chOff x="9706762" y="3163125"/>
              <a:chExt cx="1609090" cy="1060450"/>
            </a:xfrm>
          </p:grpSpPr>
          <p:sp>
            <p:nvSpPr>
              <p:cNvPr id="28" name="object 26">
                <a:extLst>
                  <a:ext uri="{FF2B5EF4-FFF2-40B4-BE49-F238E27FC236}">
                    <a16:creationId xmlns:a16="http://schemas.microsoft.com/office/drawing/2014/main" id="{3EFB9F02-A3C1-42CB-AA85-5DC3F4F0E654}"/>
                  </a:ext>
                </a:extLst>
              </p:cNvPr>
              <p:cNvSpPr/>
              <p:nvPr/>
            </p:nvSpPr>
            <p:spPr>
              <a:xfrm>
                <a:off x="9713112" y="3169475"/>
                <a:ext cx="1596390" cy="1047750"/>
              </a:xfrm>
              <a:custGeom>
                <a:avLst/>
                <a:gdLst/>
                <a:ahLst/>
                <a:cxnLst/>
                <a:rect l="l" t="t" r="r" b="b"/>
                <a:pathLst>
                  <a:path w="1596390" h="1047750">
                    <a:moveTo>
                      <a:pt x="1491322" y="0"/>
                    </a:moveTo>
                    <a:lnTo>
                      <a:pt x="104736" y="0"/>
                    </a:lnTo>
                    <a:lnTo>
                      <a:pt x="63966" y="8232"/>
                    </a:lnTo>
                    <a:lnTo>
                      <a:pt x="30675" y="30681"/>
                    </a:lnTo>
                    <a:lnTo>
                      <a:pt x="8230" y="63977"/>
                    </a:lnTo>
                    <a:lnTo>
                      <a:pt x="0" y="104749"/>
                    </a:lnTo>
                    <a:lnTo>
                      <a:pt x="0" y="942682"/>
                    </a:lnTo>
                    <a:lnTo>
                      <a:pt x="8230" y="983452"/>
                    </a:lnTo>
                    <a:lnTo>
                      <a:pt x="30675" y="1016744"/>
                    </a:lnTo>
                    <a:lnTo>
                      <a:pt x="63966" y="1039189"/>
                    </a:lnTo>
                    <a:lnTo>
                      <a:pt x="104736" y="1047419"/>
                    </a:lnTo>
                    <a:lnTo>
                      <a:pt x="1491322" y="1047419"/>
                    </a:lnTo>
                    <a:lnTo>
                      <a:pt x="1532092" y="1039189"/>
                    </a:lnTo>
                    <a:lnTo>
                      <a:pt x="1565384" y="1016744"/>
                    </a:lnTo>
                    <a:lnTo>
                      <a:pt x="1587829" y="983452"/>
                    </a:lnTo>
                    <a:lnTo>
                      <a:pt x="1596059" y="942682"/>
                    </a:lnTo>
                    <a:lnTo>
                      <a:pt x="1596059" y="104749"/>
                    </a:lnTo>
                    <a:lnTo>
                      <a:pt x="1587829" y="63977"/>
                    </a:lnTo>
                    <a:lnTo>
                      <a:pt x="1565384" y="30681"/>
                    </a:lnTo>
                    <a:lnTo>
                      <a:pt x="1532092" y="8232"/>
                    </a:lnTo>
                    <a:lnTo>
                      <a:pt x="1491322" y="0"/>
                    </a:lnTo>
                    <a:close/>
                  </a:path>
                </a:pathLst>
              </a:custGeom>
              <a:solidFill>
                <a:srgbClr val="4472C4"/>
              </a:solidFill>
            </p:spPr>
            <p:txBody>
              <a:bodyPr wrap="square" lIns="0" tIns="0" rIns="0" bIns="0" rtlCol="0"/>
              <a:lstStyle/>
              <a:p>
                <a:endParaRPr/>
              </a:p>
            </p:txBody>
          </p:sp>
          <p:sp>
            <p:nvSpPr>
              <p:cNvPr id="29" name="object 27">
                <a:extLst>
                  <a:ext uri="{FF2B5EF4-FFF2-40B4-BE49-F238E27FC236}">
                    <a16:creationId xmlns:a16="http://schemas.microsoft.com/office/drawing/2014/main" id="{D417F4A1-418D-4D37-AD74-18B4F752AE6B}"/>
                  </a:ext>
                </a:extLst>
              </p:cNvPr>
              <p:cNvSpPr/>
              <p:nvPr/>
            </p:nvSpPr>
            <p:spPr>
              <a:xfrm>
                <a:off x="9713112" y="3169475"/>
                <a:ext cx="1596390" cy="1047750"/>
              </a:xfrm>
              <a:custGeom>
                <a:avLst/>
                <a:gdLst/>
                <a:ahLst/>
                <a:cxnLst/>
                <a:rect l="l" t="t" r="r" b="b"/>
                <a:pathLst>
                  <a:path w="1596390" h="1047750">
                    <a:moveTo>
                      <a:pt x="0" y="104741"/>
                    </a:moveTo>
                    <a:lnTo>
                      <a:pt x="8231" y="63971"/>
                    </a:lnTo>
                    <a:lnTo>
                      <a:pt x="30677" y="30677"/>
                    </a:lnTo>
                    <a:lnTo>
                      <a:pt x="63971" y="8231"/>
                    </a:lnTo>
                    <a:lnTo>
                      <a:pt x="104741" y="0"/>
                    </a:lnTo>
                    <a:lnTo>
                      <a:pt x="1491320" y="0"/>
                    </a:lnTo>
                    <a:lnTo>
                      <a:pt x="1532091" y="8231"/>
                    </a:lnTo>
                    <a:lnTo>
                      <a:pt x="1565384" y="30677"/>
                    </a:lnTo>
                    <a:lnTo>
                      <a:pt x="1587830" y="63971"/>
                    </a:lnTo>
                    <a:lnTo>
                      <a:pt x="1596060" y="104741"/>
                    </a:lnTo>
                    <a:lnTo>
                      <a:pt x="1596060" y="942675"/>
                    </a:lnTo>
                    <a:lnTo>
                      <a:pt x="1587830" y="983445"/>
                    </a:lnTo>
                    <a:lnTo>
                      <a:pt x="1565384" y="1016739"/>
                    </a:lnTo>
                    <a:lnTo>
                      <a:pt x="1532091" y="1039188"/>
                    </a:lnTo>
                    <a:lnTo>
                      <a:pt x="1491320" y="1047420"/>
                    </a:lnTo>
                    <a:lnTo>
                      <a:pt x="104741" y="1047420"/>
                    </a:lnTo>
                    <a:lnTo>
                      <a:pt x="63971" y="1039188"/>
                    </a:lnTo>
                    <a:lnTo>
                      <a:pt x="30677" y="1016739"/>
                    </a:lnTo>
                    <a:lnTo>
                      <a:pt x="8231" y="983445"/>
                    </a:lnTo>
                    <a:lnTo>
                      <a:pt x="0" y="942675"/>
                    </a:lnTo>
                    <a:lnTo>
                      <a:pt x="0" y="104741"/>
                    </a:lnTo>
                    <a:close/>
                  </a:path>
                </a:pathLst>
              </a:custGeom>
              <a:ln w="12700">
                <a:solidFill>
                  <a:srgbClr val="FFFFFF"/>
                </a:solidFill>
              </a:ln>
            </p:spPr>
            <p:txBody>
              <a:bodyPr wrap="square" lIns="0" tIns="0" rIns="0" bIns="0" rtlCol="0"/>
              <a:lstStyle/>
              <a:p>
                <a:endParaRPr/>
              </a:p>
            </p:txBody>
          </p:sp>
        </p:grpSp>
        <p:sp>
          <p:nvSpPr>
            <p:cNvPr id="30" name="object 28">
              <a:extLst>
                <a:ext uri="{FF2B5EF4-FFF2-40B4-BE49-F238E27FC236}">
                  <a16:creationId xmlns:a16="http://schemas.microsoft.com/office/drawing/2014/main" id="{4FF359BD-1008-4F6E-84F1-7B593142828D}"/>
                </a:ext>
              </a:extLst>
            </p:cNvPr>
            <p:cNvSpPr txBox="1"/>
            <p:nvPr/>
          </p:nvSpPr>
          <p:spPr>
            <a:xfrm>
              <a:off x="9856393" y="3536695"/>
              <a:ext cx="1310005" cy="254000"/>
            </a:xfrm>
            <a:prstGeom prst="rect">
              <a:avLst/>
            </a:prstGeom>
          </p:spPr>
          <p:txBody>
            <a:bodyPr vert="horz" wrap="square" lIns="0" tIns="12700" rIns="0" bIns="0" rtlCol="0">
              <a:spAutoFit/>
            </a:bodyPr>
            <a:lstStyle/>
            <a:p>
              <a:pPr marL="12700">
                <a:lnSpc>
                  <a:spcPct val="100000"/>
                </a:lnSpc>
                <a:spcBef>
                  <a:spcPts val="100"/>
                </a:spcBef>
              </a:pPr>
              <a:r>
                <a:rPr sz="1500" spc="-65" dirty="0">
                  <a:solidFill>
                    <a:srgbClr val="FFFFFF"/>
                  </a:solidFill>
                  <a:latin typeface="Trebuchet MS"/>
                  <a:cs typeface="Trebuchet MS"/>
                </a:rPr>
                <a:t>Exporting to</a:t>
              </a:r>
              <a:r>
                <a:rPr sz="1500" spc="-220" dirty="0">
                  <a:solidFill>
                    <a:srgbClr val="FFFFFF"/>
                  </a:solidFill>
                  <a:latin typeface="Trebuchet MS"/>
                  <a:cs typeface="Trebuchet MS"/>
                </a:rPr>
                <a:t> </a:t>
              </a:r>
              <a:r>
                <a:rPr sz="1500" spc="-60" dirty="0">
                  <a:solidFill>
                    <a:srgbClr val="FFFFFF"/>
                  </a:solidFill>
                  <a:latin typeface="Trebuchet MS"/>
                  <a:cs typeface="Trebuchet MS"/>
                </a:rPr>
                <a:t>CSV</a:t>
              </a:r>
              <a:endParaRPr sz="1500">
                <a:latin typeface="Trebuchet MS"/>
                <a:cs typeface="Trebuchet MS"/>
              </a:endParaRPr>
            </a:p>
          </p:txBody>
        </p:sp>
      </p:gr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6662"/>
            <a:ext cx="11421990" cy="525364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a:lnSpc>
                <a:spcPct val="100000"/>
              </a:lnSpc>
              <a:spcBef>
                <a:spcPts val="1400"/>
              </a:spcBef>
            </a:pPr>
            <a:r>
              <a:rPr lang="en-US" sz="2200" dirty="0">
                <a:solidFill>
                  <a:schemeClr val="accent3">
                    <a:lumMod val="25000"/>
                  </a:schemeClr>
                </a:solidFill>
                <a:latin typeface="Abadi"/>
              </a:rPr>
              <a:t>Data was explored by visualizing the relationship between flight number and launch Site,  payload and launch site, success rate of each orbit type, flight number and orbit type, the  launch success yearly trend.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a:t>
            </a:r>
          </a:p>
          <a:p>
            <a:pPr marL="0" indent="0">
              <a:buNone/>
            </a:pPr>
            <a:r>
              <a:rPr lang="en-US" sz="2200" dirty="0">
                <a:latin typeface="Abadi" panose="020B0604020104020204" pitchFamily="34" charset="0"/>
                <a:hlinkClick r:id="rId3"/>
              </a:rPr>
              <a:t>https://github.com/luispaolucci/capstone/blob/eace8c907feecb77b4376fbcf44b3d33585439f1/Week%202%20-%20N2%20-%20EDA%20with%20Data%20Visualization.ipynb</a:t>
            </a: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82"/>
            <a:ext cx="9745589" cy="5448718"/>
          </a:xfrm>
          <a:prstGeom prst="rect">
            <a:avLst/>
          </a:prstGeom>
        </p:spPr>
        <p:txBody>
          <a:bodyPr lIns="91440" tIns="45720" rIns="91440" bIns="45720" anchor="t"/>
          <a:lstStyle/>
          <a:p>
            <a:pPr>
              <a:lnSpc>
                <a:spcPct val="150000"/>
              </a:lnSpc>
              <a:spcBef>
                <a:spcPts val="0"/>
              </a:spcBef>
            </a:pPr>
            <a:r>
              <a:rPr lang="en-US" sz="2200" dirty="0">
                <a:solidFill>
                  <a:schemeClr val="accent3">
                    <a:lumMod val="25000"/>
                  </a:schemeClr>
                </a:solidFill>
                <a:latin typeface="Abadi" panose="020B0604020104020204" pitchFamily="34" charset="0"/>
              </a:rPr>
              <a:t>Loaded the SpaceX dataset into a PostgreSQL database and applied EDA with SQL to get insight from the data. Summary of queries:</a:t>
            </a:r>
          </a:p>
          <a:p>
            <a:pPr>
              <a:lnSpc>
                <a:spcPct val="150000"/>
              </a:lnSpc>
              <a:spcBef>
                <a:spcPts val="0"/>
              </a:spcBef>
            </a:pPr>
            <a:endParaRPr lang="en-US" sz="2200" dirty="0">
              <a:solidFill>
                <a:schemeClr val="accent3">
                  <a:lumMod val="25000"/>
                </a:schemeClr>
              </a:solidFill>
              <a:latin typeface="Abadi" panose="020B0604020104020204" pitchFamily="34" charset="0"/>
            </a:endParaRPr>
          </a:p>
          <a:p>
            <a:pPr lvl="1">
              <a:lnSpc>
                <a:spcPct val="150000"/>
              </a:lnSpc>
              <a:spcBef>
                <a:spcPts val="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 The names of unique launch sites in the space mission.</a:t>
            </a:r>
          </a:p>
          <a:p>
            <a:pPr lvl="1">
              <a:lnSpc>
                <a:spcPct val="150000"/>
              </a:lnSpc>
              <a:spcBef>
                <a:spcPts val="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 The total payload mass carried by boosters launched by NASA (CRS)</a:t>
            </a:r>
          </a:p>
          <a:p>
            <a:pPr lvl="1">
              <a:lnSpc>
                <a:spcPct val="150000"/>
              </a:lnSpc>
              <a:spcBef>
                <a:spcPts val="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 The average payload mass carried by booster version F9 v1.1</a:t>
            </a:r>
          </a:p>
          <a:p>
            <a:pPr lvl="1">
              <a:lnSpc>
                <a:spcPct val="150000"/>
              </a:lnSpc>
              <a:spcBef>
                <a:spcPts val="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 The total number of successful and failure mission outcomes</a:t>
            </a:r>
          </a:p>
          <a:p>
            <a:pPr lvl="1">
              <a:lnSpc>
                <a:spcPct val="150000"/>
              </a:lnSpc>
              <a:spcBef>
                <a:spcPts val="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 The failed landing outcomes in drone ship, their booster version and launch site names.</a:t>
            </a:r>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9282"/>
            <a:ext cx="9745589" cy="5448718"/>
          </a:xfrm>
          <a:prstGeom prst="rect">
            <a:avLst/>
          </a:prstGeom>
        </p:spPr>
        <p:txBody>
          <a:bodyPr lIns="91440" tIns="45720" rIns="91440" bIns="45720" anchor="t"/>
          <a:lstStyle/>
          <a:p>
            <a:pPr>
              <a:lnSpc>
                <a:spcPct val="150000"/>
              </a:lnSpc>
              <a:spcBef>
                <a:spcPts val="0"/>
              </a:spcBef>
            </a:pPr>
            <a:r>
              <a:rPr lang="en-US" sz="2200" dirty="0">
                <a:solidFill>
                  <a:schemeClr val="accent3">
                    <a:lumMod val="25000"/>
                  </a:schemeClr>
                </a:solidFill>
                <a:latin typeface="Abadi" panose="020B0604020104020204" pitchFamily="34" charset="0"/>
              </a:rPr>
              <a:t>Add the GitHub URL of your completed EDA with SQL notebook:</a:t>
            </a:r>
          </a:p>
          <a:p>
            <a:pPr marL="0" indent="0">
              <a:lnSpc>
                <a:spcPct val="150000"/>
              </a:lnSpc>
              <a:spcBef>
                <a:spcPts val="0"/>
              </a:spcBef>
              <a:buNone/>
            </a:pPr>
            <a:r>
              <a:rPr lang="en-US" sz="2200" dirty="0">
                <a:solidFill>
                  <a:schemeClr val="accent3">
                    <a:lumMod val="25000"/>
                  </a:schemeClr>
                </a:solidFill>
                <a:latin typeface="Abadi" panose="020B0604020104020204" pitchFamily="34" charset="0"/>
                <a:hlinkClick r:id="rId3"/>
              </a:rPr>
              <a:t>https://github.com/luispaolucci/capstone/blob/eace8c907feecb77b4376fbcf44b3d33585439f1/Week%202%20-%20N1%20-%20EDA%20with%20SQL.ipynb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2162906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670613"/>
            <a:ext cx="10515600" cy="4351338"/>
          </a:xfrm>
          <a:prstGeom prst="rect">
            <a:avLst/>
          </a:prstGeom>
        </p:spPr>
        <p:txBody>
          <a:bodyPr>
            <a:normAutofit fontScale="850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Marked all launch sites, and added map objects such as circles, markers, lines to mark  the success or failure of launches for each site on the folium map.</a:t>
            </a:r>
          </a:p>
          <a:p>
            <a:pPr>
              <a:lnSpc>
                <a:spcPct val="100000"/>
              </a:lnSpc>
              <a:spcBef>
                <a:spcPts val="1400"/>
              </a:spcBef>
            </a:pPr>
            <a:r>
              <a:rPr lang="en-US" sz="2400" dirty="0">
                <a:solidFill>
                  <a:schemeClr val="accent3">
                    <a:lumMod val="25000"/>
                  </a:schemeClr>
                </a:solidFill>
                <a:latin typeface="Abadi" panose="020B0604020104020204" pitchFamily="34" charset="0"/>
              </a:rPr>
              <a:t>Assigned the feature launch outcomes (failure or success) to class 0 and 1</a:t>
            </a:r>
          </a:p>
          <a:p>
            <a:pPr>
              <a:lnSpc>
                <a:spcPct val="100000"/>
              </a:lnSpc>
              <a:spcBef>
                <a:spcPts val="1400"/>
              </a:spcBef>
            </a:pPr>
            <a:r>
              <a:rPr lang="en-US" sz="2400" dirty="0">
                <a:solidFill>
                  <a:schemeClr val="accent3">
                    <a:lumMod val="25000"/>
                  </a:schemeClr>
                </a:solidFill>
                <a:latin typeface="Abadi" panose="020B0604020104020204" pitchFamily="34" charset="0"/>
              </a:rPr>
              <a:t>Using the color-labeled marker clusters, identified which launch sites have relatively high  success rate.</a:t>
            </a:r>
          </a:p>
          <a:p>
            <a:pPr>
              <a:lnSpc>
                <a:spcPct val="100000"/>
              </a:lnSpc>
              <a:spcBef>
                <a:spcPts val="1400"/>
              </a:spcBef>
            </a:pPr>
            <a:r>
              <a:rPr lang="en-US" sz="2400" dirty="0">
                <a:solidFill>
                  <a:schemeClr val="accent3">
                    <a:lumMod val="25000"/>
                  </a:schemeClr>
                </a:solidFill>
                <a:latin typeface="Abadi" panose="020B0604020104020204" pitchFamily="34" charset="0"/>
              </a:rPr>
              <a:t>Calculated the distances between a launch site to its proximities to answer questions:</a:t>
            </a:r>
          </a:p>
          <a:p>
            <a:pPr lvl="1">
              <a:lnSpc>
                <a:spcPct val="100000"/>
              </a:lnSpc>
              <a:spcBef>
                <a:spcPts val="1400"/>
              </a:spcBef>
              <a:buFont typeface="Wingdings" panose="05000000000000000000" pitchFamily="2" charset="2"/>
              <a:buChar char="ü"/>
            </a:pPr>
            <a:r>
              <a:rPr lang="en-US" dirty="0">
                <a:solidFill>
                  <a:schemeClr val="accent3">
                    <a:lumMod val="25000"/>
                  </a:schemeClr>
                </a:solidFill>
                <a:latin typeface="Abadi" panose="020B0604020104020204" pitchFamily="34" charset="0"/>
              </a:rPr>
              <a:t>Are launch sites near railways, highways and coastlines.</a:t>
            </a:r>
          </a:p>
          <a:p>
            <a:pPr lvl="1">
              <a:lnSpc>
                <a:spcPct val="100000"/>
              </a:lnSpc>
              <a:spcBef>
                <a:spcPts val="1400"/>
              </a:spcBef>
              <a:buFont typeface="Wingdings" panose="05000000000000000000" pitchFamily="2" charset="2"/>
              <a:buChar char="ü"/>
            </a:pPr>
            <a:r>
              <a:rPr lang="en-US" dirty="0">
                <a:solidFill>
                  <a:schemeClr val="accent3">
                    <a:lumMod val="25000"/>
                  </a:schemeClr>
                </a:solidFill>
                <a:latin typeface="Abadi" panose="020B0604020104020204" pitchFamily="34" charset="0"/>
              </a:rPr>
              <a:t>Do launch sites keep certain distance away from cities.</a:t>
            </a:r>
          </a:p>
          <a:p>
            <a:pPr>
              <a:lnSpc>
                <a:spcPct val="100000"/>
              </a:lnSpc>
              <a:spcBef>
                <a:spcPts val="1400"/>
              </a:spcBef>
            </a:pPr>
            <a:r>
              <a:rPr lang="en-US" sz="2400" dirty="0">
                <a:solidFill>
                  <a:schemeClr val="accent3">
                    <a:lumMod val="25000"/>
                  </a:schemeClr>
                </a:solidFill>
                <a:latin typeface="Abadi" panose="020B0604020104020204" pitchFamily="34" charset="0"/>
              </a:rPr>
              <a:t>Add the GitHub URL of your completed interactive map with Folium map:</a:t>
            </a:r>
          </a:p>
          <a:p>
            <a:pPr marL="0" indent="0">
              <a:lnSpc>
                <a:spcPct val="100000"/>
              </a:lnSpc>
              <a:spcBef>
                <a:spcPts val="1400"/>
              </a:spcBef>
              <a:buNone/>
            </a:pPr>
            <a:r>
              <a:rPr lang="en-US" sz="2400" dirty="0">
                <a:solidFill>
                  <a:schemeClr val="accent3">
                    <a:lumMod val="25000"/>
                  </a:schemeClr>
                </a:solidFill>
                <a:latin typeface="Abadi" panose="020B0604020104020204" pitchFamily="34" charset="0"/>
                <a:hlinkClick r:id="rId3"/>
              </a:rPr>
              <a:t>https://github.com/luispaolucci/capstone/blob/eace8c907feecb77b4376fbcf44b3d33585439f1/Week%203%20-%20N1%20-%20Interactive%20Visual%20Analytics%20Folium.ipynb</a:t>
            </a:r>
            <a:endParaRPr lang="en-US" sz="24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77792"/>
            <a:ext cx="9745589" cy="4351338"/>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panose="020B0604020104020204" pitchFamily="34" charset="0"/>
              </a:rPr>
              <a:t>I added those plots and interactions for a more dynamic exploratory analysis and to give the client the ability to explore what is in the data and draw insight</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https://github.com/luispaolucci/capstone/blob/eace8c907feecb77b4376fbcf44b3d33585439f1/Week%203%20-%20N2%20-%20Dashboard%20Application%20Plotly%20Dash.ipynb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Scikit-learn and made pipelines to implement various  classification models. Models are validated by cross validation and tested.</a:t>
            </a:r>
          </a:p>
          <a:p>
            <a:pPr>
              <a:lnSpc>
                <a:spcPct val="100000"/>
              </a:lnSpc>
              <a:spcBef>
                <a:spcPts val="1400"/>
              </a:spcBef>
            </a:pPr>
            <a:r>
              <a:rPr lang="en-US" sz="2200" dirty="0">
                <a:solidFill>
                  <a:schemeClr val="accent3">
                    <a:lumMod val="25000"/>
                  </a:schemeClr>
                </a:solidFill>
                <a:latin typeface="Abadi" panose="020B0604020104020204" pitchFamily="34" charset="0"/>
              </a:rPr>
              <a:t>We used grid-search to find an optimal hyperparameters of each model and compared the performances.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https://github.com/luispaolucci/capstone/blob/eace8c907feecb77b4376fbcf44b3d33585439f1/Week%204%20-%20N1%20-%20Machine%20Learning%20Prediction.ipynb</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3406"/>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m 2">
            <a:extLst>
              <a:ext uri="{FF2B5EF4-FFF2-40B4-BE49-F238E27FC236}">
                <a16:creationId xmlns:a16="http://schemas.microsoft.com/office/drawing/2014/main" id="{EFD0A040-865F-4110-83A4-51DFD8D31A93}"/>
              </a:ext>
            </a:extLst>
          </p:cNvPr>
          <p:cNvPicPr>
            <a:picLocks noChangeAspect="1"/>
          </p:cNvPicPr>
          <p:nvPr/>
        </p:nvPicPr>
        <p:blipFill>
          <a:blip r:embed="rId4"/>
          <a:stretch>
            <a:fillRect/>
          </a:stretch>
        </p:blipFill>
        <p:spPr>
          <a:xfrm>
            <a:off x="770011" y="2093419"/>
            <a:ext cx="4766265" cy="4481325"/>
          </a:xfrm>
          <a:prstGeom prst="rect">
            <a:avLst/>
          </a:prstGeom>
        </p:spPr>
      </p:pic>
      <p:sp>
        <p:nvSpPr>
          <p:cNvPr id="9" name="Content Placeholder 2">
            <a:extLst>
              <a:ext uri="{FF2B5EF4-FFF2-40B4-BE49-F238E27FC236}">
                <a16:creationId xmlns:a16="http://schemas.microsoft.com/office/drawing/2014/main" id="{3AF51ED1-99FB-4028-9731-137C6CEEA9F5}"/>
              </a:ext>
            </a:extLst>
          </p:cNvPr>
          <p:cNvSpPr txBox="1">
            <a:spLocks/>
          </p:cNvSpPr>
          <p:nvPr/>
        </p:nvSpPr>
        <p:spPr>
          <a:xfrm>
            <a:off x="6096000" y="1483405"/>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SMV regression:</a:t>
            </a:r>
            <a:endParaRPr lang="en-US" sz="1800" dirty="0"/>
          </a:p>
          <a:p>
            <a:pPr marL="457200" lvl="1" indent="0">
              <a:buNone/>
            </a:pPr>
            <a:endParaRPr lang="en-US" sz="1800" dirty="0"/>
          </a:p>
        </p:txBody>
      </p:sp>
      <p:pic>
        <p:nvPicPr>
          <p:cNvPr id="6" name="Imagem 5">
            <a:extLst>
              <a:ext uri="{FF2B5EF4-FFF2-40B4-BE49-F238E27FC236}">
                <a16:creationId xmlns:a16="http://schemas.microsoft.com/office/drawing/2014/main" id="{22C06CE5-B0DE-4F34-9DBF-9309BEE7EC41}"/>
              </a:ext>
            </a:extLst>
          </p:cNvPr>
          <p:cNvPicPr>
            <a:picLocks noChangeAspect="1"/>
          </p:cNvPicPr>
          <p:nvPr/>
        </p:nvPicPr>
        <p:blipFill>
          <a:blip r:embed="rId5"/>
          <a:stretch>
            <a:fillRect/>
          </a:stretch>
        </p:blipFill>
        <p:spPr>
          <a:xfrm>
            <a:off x="6095999" y="2119167"/>
            <a:ext cx="4676408" cy="4455577"/>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3406"/>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Tree regression: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Content Placeholder 2">
            <a:extLst>
              <a:ext uri="{FF2B5EF4-FFF2-40B4-BE49-F238E27FC236}">
                <a16:creationId xmlns:a16="http://schemas.microsoft.com/office/drawing/2014/main" id="{3AF51ED1-99FB-4028-9731-137C6CEEA9F5}"/>
              </a:ext>
            </a:extLst>
          </p:cNvPr>
          <p:cNvSpPr txBox="1">
            <a:spLocks/>
          </p:cNvSpPr>
          <p:nvPr/>
        </p:nvSpPr>
        <p:spPr>
          <a:xfrm>
            <a:off x="6096000" y="1483405"/>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KNN regression:</a:t>
            </a:r>
            <a:endParaRPr lang="en-US" sz="1800" dirty="0"/>
          </a:p>
          <a:p>
            <a:pPr marL="457200" lvl="1" indent="0">
              <a:buNone/>
            </a:pPr>
            <a:endParaRPr lang="en-US" sz="1800" dirty="0"/>
          </a:p>
        </p:txBody>
      </p:sp>
      <p:pic>
        <p:nvPicPr>
          <p:cNvPr id="5" name="Imagem 4">
            <a:extLst>
              <a:ext uri="{FF2B5EF4-FFF2-40B4-BE49-F238E27FC236}">
                <a16:creationId xmlns:a16="http://schemas.microsoft.com/office/drawing/2014/main" id="{6F5F4D58-85F3-49A5-B2A2-ADED1E62055F}"/>
              </a:ext>
            </a:extLst>
          </p:cNvPr>
          <p:cNvPicPr>
            <a:picLocks noChangeAspect="1"/>
          </p:cNvPicPr>
          <p:nvPr/>
        </p:nvPicPr>
        <p:blipFill>
          <a:blip r:embed="rId4"/>
          <a:stretch>
            <a:fillRect/>
          </a:stretch>
        </p:blipFill>
        <p:spPr>
          <a:xfrm>
            <a:off x="841124" y="2119166"/>
            <a:ext cx="4636382" cy="4455577"/>
          </a:xfrm>
          <a:prstGeom prst="rect">
            <a:avLst/>
          </a:prstGeom>
        </p:spPr>
      </p:pic>
      <p:pic>
        <p:nvPicPr>
          <p:cNvPr id="11" name="Imagem 10">
            <a:extLst>
              <a:ext uri="{FF2B5EF4-FFF2-40B4-BE49-F238E27FC236}">
                <a16:creationId xmlns:a16="http://schemas.microsoft.com/office/drawing/2014/main" id="{F79D41C5-A2C2-4C66-ADA9-F530E135C46C}"/>
              </a:ext>
            </a:extLst>
          </p:cNvPr>
          <p:cNvPicPr>
            <a:picLocks noChangeAspect="1"/>
          </p:cNvPicPr>
          <p:nvPr/>
        </p:nvPicPr>
        <p:blipFill>
          <a:blip r:embed="rId5"/>
          <a:stretch>
            <a:fillRect/>
          </a:stretch>
        </p:blipFill>
        <p:spPr>
          <a:xfrm>
            <a:off x="6096000" y="2119165"/>
            <a:ext cx="4607904" cy="4455577"/>
          </a:xfrm>
          <a:prstGeom prst="rect">
            <a:avLst/>
          </a:prstGeom>
        </p:spPr>
      </p:pic>
    </p:spTree>
    <p:extLst>
      <p:ext uri="{BB962C8B-B14F-4D97-AF65-F5344CB8AC3E}">
        <p14:creationId xmlns:p14="http://schemas.microsoft.com/office/powerpoint/2010/main" val="2749239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3406"/>
            <a:ext cx="10515600"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kern="0" dirty="0">
                <a:solidFill>
                  <a:schemeClr val="accent3">
                    <a:lumMod val="25000"/>
                  </a:schemeClr>
                </a:solidFill>
                <a:latin typeface="Abadi" panose="020B0604020104020204" pitchFamily="34" charset="0"/>
              </a:rPr>
              <a:t>The method which performs best is "Decision Tree" with a score of 0.8892857142857145</a:t>
            </a:r>
            <a:endParaRPr lang="en-US" sz="1800" kern="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613440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96044"/>
            <a:ext cx="5082149" cy="427294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it can be seen that the larger the flight amount at a launch site, the greater the success rate at a  launch site.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Class 0: failure</a:t>
            </a:r>
          </a:p>
          <a:p>
            <a:pPr lvl="1">
              <a:lnSpc>
                <a:spcPct val="100000"/>
              </a:lnSpc>
              <a:spcBef>
                <a:spcPts val="1400"/>
              </a:spcBef>
              <a:buFont typeface="Wingdings" panose="05000000000000000000" pitchFamily="2" charset="2"/>
              <a:buChar char="ü"/>
            </a:pPr>
            <a:r>
              <a:rPr lang="en-US" sz="2200" dirty="0">
                <a:solidFill>
                  <a:schemeClr val="accent3">
                    <a:lumMod val="25000"/>
                  </a:schemeClr>
                </a:solidFill>
                <a:latin typeface="Abadi" panose="020B0604020104020204" pitchFamily="34" charset="0"/>
              </a:rPr>
              <a:t>Class 1: success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07C56B99-9138-4F7E-9DFC-C97B25668078}"/>
              </a:ext>
            </a:extLst>
          </p:cNvPr>
          <p:cNvPicPr>
            <a:picLocks noChangeAspect="1"/>
          </p:cNvPicPr>
          <p:nvPr/>
        </p:nvPicPr>
        <p:blipFill>
          <a:blip r:embed="rId3"/>
          <a:stretch>
            <a:fillRect/>
          </a:stretch>
        </p:blipFill>
        <p:spPr>
          <a:xfrm>
            <a:off x="6126546" y="1383585"/>
            <a:ext cx="5212357" cy="4485634"/>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CCAFS SLC 40 had a high chances of success, when the payload mass was lower</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38C902ED-E81F-4885-9A73-396B91B4E7E2}"/>
              </a:ext>
            </a:extLst>
          </p:cNvPr>
          <p:cNvPicPr>
            <a:picLocks noChangeAspect="1"/>
          </p:cNvPicPr>
          <p:nvPr/>
        </p:nvPicPr>
        <p:blipFill>
          <a:blip r:embed="rId3"/>
          <a:stretch>
            <a:fillRect/>
          </a:stretch>
        </p:blipFill>
        <p:spPr>
          <a:xfrm>
            <a:off x="6325984" y="1438727"/>
            <a:ext cx="5026429" cy="460649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ES-P1, GEO, HEO and SSO orbits have a higher chances of success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CF451395-85D5-4457-8119-031380510973}"/>
              </a:ext>
            </a:extLst>
          </p:cNvPr>
          <p:cNvPicPr>
            <a:picLocks noChangeAspect="1"/>
          </p:cNvPicPr>
          <p:nvPr/>
        </p:nvPicPr>
        <p:blipFill>
          <a:blip r:embed="rId3"/>
          <a:stretch>
            <a:fillRect/>
          </a:stretch>
        </p:blipFill>
        <p:spPr>
          <a:xfrm>
            <a:off x="5064783" y="1508439"/>
            <a:ext cx="6220828" cy="45171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appears related to the number of flights; on the other hand, there seems to be no relationship between flight number when in GTO orbit</a:t>
            </a:r>
          </a:p>
          <a:p>
            <a:pPr marL="527050" lvl="1" indent="-285750">
              <a:lnSpc>
                <a:spcPct val="100000"/>
              </a:lnSpc>
              <a:spcBef>
                <a:spcPts val="1425"/>
              </a:spcBef>
              <a:buFont typeface="Wingdings" panose="05000000000000000000" pitchFamily="2" charset="2"/>
              <a:buChar char="ü"/>
            </a:pPr>
            <a:r>
              <a:rPr lang="en-US" sz="2200" spc="-140" dirty="0">
                <a:solidFill>
                  <a:srgbClr val="292929"/>
                </a:solidFill>
                <a:latin typeface="Abadi" panose="020B0604020104020204" pitchFamily="34" charset="0"/>
                <a:cs typeface="Arial"/>
              </a:rPr>
              <a:t>Class </a:t>
            </a:r>
            <a:r>
              <a:rPr lang="en-US" sz="2200" spc="-5" dirty="0">
                <a:solidFill>
                  <a:srgbClr val="292929"/>
                </a:solidFill>
                <a:latin typeface="Abadi" panose="020B0604020104020204" pitchFamily="34" charset="0"/>
                <a:cs typeface="Arial"/>
              </a:rPr>
              <a:t>0:</a:t>
            </a:r>
            <a:r>
              <a:rPr lang="en-US" sz="2200" spc="-245" dirty="0">
                <a:solidFill>
                  <a:srgbClr val="292929"/>
                </a:solidFill>
                <a:latin typeface="Abadi" panose="020B0604020104020204" pitchFamily="34" charset="0"/>
                <a:cs typeface="Arial"/>
              </a:rPr>
              <a:t> </a:t>
            </a:r>
            <a:r>
              <a:rPr lang="en-US" sz="2200" spc="-45" dirty="0">
                <a:solidFill>
                  <a:srgbClr val="292929"/>
                </a:solidFill>
                <a:latin typeface="Abadi" panose="020B0604020104020204" pitchFamily="34" charset="0"/>
                <a:cs typeface="Arial"/>
              </a:rPr>
              <a:t>failure</a:t>
            </a:r>
            <a:endParaRPr lang="en-US" sz="2200" dirty="0">
              <a:latin typeface="Abadi" panose="020B0604020104020204" pitchFamily="34" charset="0"/>
              <a:cs typeface="Arial"/>
            </a:endParaRPr>
          </a:p>
          <a:p>
            <a:pPr marL="527050" lvl="1" indent="-285750">
              <a:lnSpc>
                <a:spcPct val="100000"/>
              </a:lnSpc>
              <a:spcBef>
                <a:spcPts val="1465"/>
              </a:spcBef>
              <a:buFont typeface="Wingdings" panose="05000000000000000000" pitchFamily="2" charset="2"/>
              <a:buChar char="ü"/>
            </a:pPr>
            <a:r>
              <a:rPr lang="en-US" sz="2200" spc="-140" dirty="0">
                <a:solidFill>
                  <a:srgbClr val="292929"/>
                </a:solidFill>
                <a:latin typeface="Abadi" panose="020B0604020104020204" pitchFamily="34" charset="0"/>
                <a:cs typeface="Arial"/>
              </a:rPr>
              <a:t>Class </a:t>
            </a:r>
            <a:r>
              <a:rPr lang="en-US" sz="2200" spc="-5" dirty="0">
                <a:solidFill>
                  <a:srgbClr val="292929"/>
                </a:solidFill>
                <a:latin typeface="Abadi" panose="020B0604020104020204" pitchFamily="34" charset="0"/>
                <a:cs typeface="Arial"/>
              </a:rPr>
              <a:t>1:</a:t>
            </a:r>
            <a:r>
              <a:rPr lang="en-US" sz="2200" spc="-245" dirty="0">
                <a:solidFill>
                  <a:srgbClr val="292929"/>
                </a:solidFill>
                <a:latin typeface="Abadi" panose="020B0604020104020204" pitchFamily="34" charset="0"/>
                <a:cs typeface="Arial"/>
              </a:rPr>
              <a:t> </a:t>
            </a:r>
            <a:r>
              <a:rPr lang="en-US" sz="2200" spc="-130" dirty="0">
                <a:solidFill>
                  <a:srgbClr val="292929"/>
                </a:solidFill>
                <a:latin typeface="Abadi" panose="020B0604020104020204" pitchFamily="34" charset="0"/>
                <a:cs typeface="Arial"/>
              </a:rPr>
              <a:t>success</a:t>
            </a:r>
            <a:endParaRPr lang="en-US" sz="2200" dirty="0">
              <a:latin typeface="Abadi" panose="020B0604020104020204" pitchFamily="34" charset="0"/>
              <a:cs typeface="Arial"/>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DB276F3D-84F5-4CF1-BE03-DFC2580C0F81}"/>
              </a:ext>
            </a:extLst>
          </p:cNvPr>
          <p:cNvPicPr>
            <a:picLocks noChangeAspect="1"/>
          </p:cNvPicPr>
          <p:nvPr/>
        </p:nvPicPr>
        <p:blipFill>
          <a:blip r:embed="rId3"/>
          <a:stretch>
            <a:fillRect/>
          </a:stretch>
        </p:blipFill>
        <p:spPr>
          <a:xfrm>
            <a:off x="6320482" y="1438859"/>
            <a:ext cx="4965129" cy="444248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LEO, GTO, ES-L1, SSO, HEO,  MEO, SO, GEO are used for  light payload.</a:t>
            </a:r>
          </a:p>
          <a:p>
            <a:pPr>
              <a:lnSpc>
                <a:spcPct val="100000"/>
              </a:lnSpc>
              <a:spcBef>
                <a:spcPts val="1400"/>
              </a:spcBef>
            </a:pPr>
            <a:r>
              <a:rPr lang="en-US" sz="2200" dirty="0">
                <a:solidFill>
                  <a:schemeClr val="accent3">
                    <a:lumMod val="25000"/>
                  </a:schemeClr>
                </a:solidFill>
                <a:latin typeface="Abadi" panose="020B0604020104020204" pitchFamily="34" charset="0"/>
              </a:rPr>
              <a:t>VLEO is only for heavy  payload.</a:t>
            </a:r>
          </a:p>
          <a:p>
            <a:pPr>
              <a:lnSpc>
                <a:spcPct val="100000"/>
              </a:lnSpc>
              <a:spcBef>
                <a:spcPts val="1400"/>
              </a:spcBef>
            </a:pPr>
            <a:r>
              <a:rPr lang="en-US" sz="2200" dirty="0">
                <a:solidFill>
                  <a:schemeClr val="accent3">
                    <a:lumMod val="25000"/>
                  </a:schemeClr>
                </a:solidFill>
                <a:latin typeface="Abadi" panose="020B0604020104020204" pitchFamily="34" charset="0"/>
              </a:rPr>
              <a:t>ISS are used for both light  and heavy ones.</a:t>
            </a:r>
          </a:p>
          <a:p>
            <a:pPr marL="527050" lvl="1" indent="-285750">
              <a:lnSpc>
                <a:spcPct val="100000"/>
              </a:lnSpc>
              <a:spcBef>
                <a:spcPts val="1425"/>
              </a:spcBef>
              <a:buFont typeface="Wingdings" panose="05000000000000000000" pitchFamily="2" charset="2"/>
              <a:buChar char="ü"/>
            </a:pPr>
            <a:r>
              <a:rPr lang="en-US" sz="2400" spc="-140" dirty="0">
                <a:solidFill>
                  <a:srgbClr val="292929"/>
                </a:solidFill>
                <a:latin typeface="Arial"/>
                <a:cs typeface="Arial"/>
              </a:rPr>
              <a:t>Class </a:t>
            </a:r>
            <a:r>
              <a:rPr lang="en-US" sz="2400" spc="-5" dirty="0">
                <a:solidFill>
                  <a:srgbClr val="292929"/>
                </a:solidFill>
                <a:latin typeface="Arial"/>
                <a:cs typeface="Arial"/>
              </a:rPr>
              <a:t>0:</a:t>
            </a:r>
            <a:r>
              <a:rPr lang="en-US" sz="2400" spc="-245" dirty="0">
                <a:solidFill>
                  <a:srgbClr val="292929"/>
                </a:solidFill>
                <a:latin typeface="Arial"/>
                <a:cs typeface="Arial"/>
              </a:rPr>
              <a:t> </a:t>
            </a:r>
            <a:r>
              <a:rPr lang="en-US" sz="2400" spc="-45" dirty="0">
                <a:solidFill>
                  <a:srgbClr val="292929"/>
                </a:solidFill>
                <a:latin typeface="Arial"/>
                <a:cs typeface="Arial"/>
              </a:rPr>
              <a:t>failure</a:t>
            </a:r>
            <a:endParaRPr lang="en-US" sz="2400" dirty="0">
              <a:latin typeface="Arial"/>
              <a:cs typeface="Arial"/>
            </a:endParaRPr>
          </a:p>
          <a:p>
            <a:pPr marL="527050" lvl="1" indent="-285750">
              <a:lnSpc>
                <a:spcPct val="100000"/>
              </a:lnSpc>
              <a:spcBef>
                <a:spcPts val="1465"/>
              </a:spcBef>
              <a:buFont typeface="Wingdings" panose="05000000000000000000" pitchFamily="2" charset="2"/>
              <a:buChar char="ü"/>
            </a:pPr>
            <a:r>
              <a:rPr lang="en-US" sz="2400" spc="-140" dirty="0">
                <a:solidFill>
                  <a:srgbClr val="292929"/>
                </a:solidFill>
                <a:latin typeface="Arial"/>
                <a:cs typeface="Arial"/>
              </a:rPr>
              <a:t>Class </a:t>
            </a:r>
            <a:r>
              <a:rPr lang="en-US" sz="2400" spc="-5" dirty="0">
                <a:solidFill>
                  <a:srgbClr val="292929"/>
                </a:solidFill>
                <a:latin typeface="Arial"/>
                <a:cs typeface="Arial"/>
              </a:rPr>
              <a:t>1:</a:t>
            </a:r>
            <a:r>
              <a:rPr lang="en-US" sz="2400" spc="-245" dirty="0">
                <a:solidFill>
                  <a:srgbClr val="292929"/>
                </a:solidFill>
                <a:latin typeface="Arial"/>
                <a:cs typeface="Arial"/>
              </a:rPr>
              <a:t> </a:t>
            </a:r>
            <a:r>
              <a:rPr lang="en-US" sz="2400" spc="-130" dirty="0">
                <a:solidFill>
                  <a:srgbClr val="292929"/>
                </a:solidFill>
                <a:latin typeface="Arial"/>
                <a:cs typeface="Arial"/>
              </a:rPr>
              <a:t>success</a:t>
            </a:r>
            <a:endParaRPr lang="en-US" sz="2400" dirty="0">
              <a:latin typeface="Arial"/>
              <a:cs typeface="Arial"/>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C16D2B2A-4560-4620-9988-D122417B13A3}"/>
              </a:ext>
            </a:extLst>
          </p:cNvPr>
          <p:cNvPicPr>
            <a:picLocks noChangeAspect="1"/>
          </p:cNvPicPr>
          <p:nvPr/>
        </p:nvPicPr>
        <p:blipFill>
          <a:blip r:embed="rId3"/>
          <a:stretch>
            <a:fillRect/>
          </a:stretch>
        </p:blipFill>
        <p:spPr>
          <a:xfrm>
            <a:off x="6037764" y="1429201"/>
            <a:ext cx="5354016" cy="459637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Sucess</a:t>
            </a:r>
            <a:r>
              <a:rPr lang="en-US" sz="2200" dirty="0">
                <a:solidFill>
                  <a:schemeClr val="accent3">
                    <a:lumMod val="25000"/>
                  </a:schemeClr>
                </a:solidFill>
                <a:latin typeface="Abadi" panose="020B0604020104020204" pitchFamily="34" charset="0"/>
              </a:rPr>
              <a:t> rate since 2013 kept increasing till 2019. It shows how much progress had  space x done in recent times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CDC83409-8BFD-4D4F-9A86-CE5B002BD939}"/>
              </a:ext>
            </a:extLst>
          </p:cNvPr>
          <p:cNvPicPr>
            <a:picLocks noChangeAspect="1"/>
          </p:cNvPicPr>
          <p:nvPr/>
        </p:nvPicPr>
        <p:blipFill>
          <a:blip r:embed="rId3"/>
          <a:stretch>
            <a:fillRect/>
          </a:stretch>
        </p:blipFill>
        <p:spPr>
          <a:xfrm>
            <a:off x="6095999" y="1568063"/>
            <a:ext cx="5491965" cy="3811588"/>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There are four launch sites. Their latitudes and longitudes are listed below:</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5DB74FE9-0A04-4FC2-9852-C1A07E561986}"/>
              </a:ext>
            </a:extLst>
          </p:cNvPr>
          <p:cNvPicPr>
            <a:picLocks noChangeAspect="1"/>
          </p:cNvPicPr>
          <p:nvPr/>
        </p:nvPicPr>
        <p:blipFill>
          <a:blip r:embed="rId3"/>
          <a:stretch>
            <a:fillRect/>
          </a:stretch>
        </p:blipFill>
        <p:spPr>
          <a:xfrm>
            <a:off x="770009" y="2492315"/>
            <a:ext cx="9745589" cy="382703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8" name="CaixaDeTexto 7">
            <a:extLst>
              <a:ext uri="{FF2B5EF4-FFF2-40B4-BE49-F238E27FC236}">
                <a16:creationId xmlns:a16="http://schemas.microsoft.com/office/drawing/2014/main" id="{7980A345-8613-4ABE-B1AF-A4D503A1734C}"/>
              </a:ext>
            </a:extLst>
          </p:cNvPr>
          <p:cNvSpPr txBox="1"/>
          <p:nvPr/>
        </p:nvSpPr>
        <p:spPr>
          <a:xfrm>
            <a:off x="486295" y="1415249"/>
            <a:ext cx="10799316" cy="430887"/>
          </a:xfrm>
          <a:prstGeom prst="rect">
            <a:avLst/>
          </a:prstGeom>
          <a:noFill/>
        </p:spPr>
        <p:txBody>
          <a:bodyPr wrap="square">
            <a:spAutoFit/>
          </a:bodyPr>
          <a:lstStyle/>
          <a:p>
            <a:pPr marL="241300" marR="5080" indent="-228600">
              <a:lnSpc>
                <a:spcPct val="100000"/>
              </a:lnSpc>
              <a:spcBef>
                <a:spcPts val="100"/>
              </a:spcBef>
              <a:buChar char="•"/>
              <a:tabLst>
                <a:tab pos="240665" algn="l"/>
                <a:tab pos="241300" algn="l"/>
              </a:tabLst>
            </a:pPr>
            <a:r>
              <a:rPr lang="en-US" sz="2200" kern="0" dirty="0">
                <a:solidFill>
                  <a:srgbClr val="292929"/>
                </a:solidFill>
                <a:latin typeface="Abadi" panose="020B0604020104020204" pitchFamily="34" charset="0"/>
                <a:cs typeface="Arial"/>
              </a:rPr>
              <a:t>The term LIKE ‘CCA%’  was used to identify  records that start with  CCA.</a:t>
            </a:r>
            <a:endParaRPr lang="en-US" sz="2200" kern="0" dirty="0">
              <a:latin typeface="Abadi" panose="020B0604020104020204" pitchFamily="34" charset="0"/>
              <a:cs typeface="Arial"/>
            </a:endParaRPr>
          </a:p>
        </p:txBody>
      </p:sp>
      <p:pic>
        <p:nvPicPr>
          <p:cNvPr id="10" name="Imagem 9">
            <a:extLst>
              <a:ext uri="{FF2B5EF4-FFF2-40B4-BE49-F238E27FC236}">
                <a16:creationId xmlns:a16="http://schemas.microsoft.com/office/drawing/2014/main" id="{499995A9-628E-49A9-96F3-242035EA2F8A}"/>
              </a:ext>
            </a:extLst>
          </p:cNvPr>
          <p:cNvPicPr>
            <a:picLocks noChangeAspect="1"/>
          </p:cNvPicPr>
          <p:nvPr/>
        </p:nvPicPr>
        <p:blipFill>
          <a:blip r:embed="rId3"/>
          <a:stretch>
            <a:fillRect/>
          </a:stretch>
        </p:blipFill>
        <p:spPr>
          <a:xfrm>
            <a:off x="497937" y="2173686"/>
            <a:ext cx="11196125" cy="3578721"/>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total payload carried by boosters from NASA is 45596 kg, including heavy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8" name="Imagem 7">
            <a:extLst>
              <a:ext uri="{FF2B5EF4-FFF2-40B4-BE49-F238E27FC236}">
                <a16:creationId xmlns:a16="http://schemas.microsoft.com/office/drawing/2014/main" id="{3419C03F-4E3C-4EAB-978D-2251C61D7998}"/>
              </a:ext>
            </a:extLst>
          </p:cNvPr>
          <p:cNvPicPr>
            <a:picLocks noChangeAspect="1"/>
          </p:cNvPicPr>
          <p:nvPr/>
        </p:nvPicPr>
        <p:blipFill>
          <a:blip r:embed="rId3"/>
          <a:stretch>
            <a:fillRect/>
          </a:stretch>
        </p:blipFill>
        <p:spPr>
          <a:xfrm>
            <a:off x="373413" y="3066595"/>
            <a:ext cx="11445173" cy="158418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1" y="1496290"/>
            <a:ext cx="10326709" cy="482305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l"/>
            <a:r>
              <a:rPr lang="pt-BR" sz="2200" b="0" i="0" u="none" strike="noStrike" baseline="0" dirty="0" err="1">
                <a:solidFill>
                  <a:srgbClr val="292929"/>
                </a:solidFill>
                <a:latin typeface="Abadi" panose="020B0604020104020204" pitchFamily="34" charset="0"/>
              </a:rPr>
              <a:t>Summary</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of</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methodologies</a:t>
            </a:r>
            <a:endParaRPr lang="pt-BR" sz="2200" b="0" i="0" u="none" strike="noStrike" baseline="0" dirty="0">
              <a:solidFill>
                <a:srgbClr val="292929"/>
              </a:solidFill>
              <a:latin typeface="Abadi" panose="020B0604020104020204" pitchFamily="34" charset="0"/>
            </a:endParaRPr>
          </a:p>
          <a:p>
            <a:pPr lvl="1">
              <a:buFont typeface="Wingdings" panose="05000000000000000000" pitchFamily="2" charset="2"/>
              <a:buChar char="ü"/>
            </a:pPr>
            <a:r>
              <a:rPr lang="pt-BR" sz="2200" b="0" i="0" u="none" strike="noStrike" baseline="0" dirty="0">
                <a:solidFill>
                  <a:srgbClr val="292929"/>
                </a:solidFill>
                <a:latin typeface="Abadi" panose="020B0604020104020204" pitchFamily="34" charset="0"/>
              </a:rPr>
              <a:t> Data </a:t>
            </a:r>
            <a:r>
              <a:rPr lang="pt-BR" sz="2200" b="0" i="0" u="none" strike="noStrike" baseline="0" dirty="0" err="1">
                <a:solidFill>
                  <a:srgbClr val="292929"/>
                </a:solidFill>
                <a:latin typeface="Abadi" panose="020B0604020104020204" pitchFamily="34" charset="0"/>
              </a:rPr>
              <a:t>collection</a:t>
            </a:r>
            <a:r>
              <a:rPr lang="pt-BR" sz="2200" b="0" i="0" u="none" strike="noStrike" baseline="0" dirty="0">
                <a:solidFill>
                  <a:srgbClr val="292929"/>
                </a:solidFill>
                <a:latin typeface="Abadi" panose="020B0604020104020204" pitchFamily="34" charset="0"/>
              </a:rPr>
              <a:t> API </a:t>
            </a:r>
          </a:p>
          <a:p>
            <a:pPr lvl="1">
              <a:buFont typeface="Wingdings" panose="05000000000000000000" pitchFamily="2" charset="2"/>
              <a:buChar char="ü"/>
            </a:pPr>
            <a:r>
              <a:rPr lang="pt-BR" sz="2200" b="0" i="0" u="none" strike="noStrike" baseline="0" dirty="0">
                <a:solidFill>
                  <a:srgbClr val="292929"/>
                </a:solidFill>
                <a:latin typeface="Abadi" panose="020B0604020104020204" pitchFamily="34" charset="0"/>
              </a:rPr>
              <a:t> Data </a:t>
            </a:r>
            <a:r>
              <a:rPr lang="pt-BR" sz="2200" b="0" i="0" u="none" strike="noStrike" baseline="0" dirty="0" err="1">
                <a:solidFill>
                  <a:srgbClr val="292929"/>
                </a:solidFill>
                <a:latin typeface="Abadi" panose="020B0604020104020204" pitchFamily="34" charset="0"/>
              </a:rPr>
              <a:t>collection</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with</a:t>
            </a:r>
            <a:r>
              <a:rPr lang="pt-BR" sz="2200" b="0" i="0" u="none" strike="noStrike" baseline="0" dirty="0">
                <a:solidFill>
                  <a:srgbClr val="292929"/>
                </a:solidFill>
                <a:latin typeface="Abadi" panose="020B0604020104020204" pitchFamily="34" charset="0"/>
              </a:rPr>
              <a:t> web </a:t>
            </a:r>
            <a:r>
              <a:rPr lang="pt-BR" sz="2200" b="0" i="0" u="none" strike="noStrike" baseline="0" dirty="0" err="1">
                <a:solidFill>
                  <a:srgbClr val="292929"/>
                </a:solidFill>
                <a:latin typeface="Abadi" panose="020B0604020104020204" pitchFamily="34" charset="0"/>
              </a:rPr>
              <a:t>scraping</a:t>
            </a:r>
            <a:endParaRPr lang="pt-BR" sz="2200" b="0" i="0" u="none" strike="noStrike" baseline="0" dirty="0">
              <a:solidFill>
                <a:srgbClr val="292929"/>
              </a:solidFill>
              <a:latin typeface="Abadi" panose="020B0604020104020204" pitchFamily="34" charset="0"/>
            </a:endParaRPr>
          </a:p>
          <a:p>
            <a:pPr lvl="1">
              <a:buFont typeface="Wingdings" panose="05000000000000000000" pitchFamily="2" charset="2"/>
              <a:buChar char="ü"/>
            </a:pPr>
            <a:r>
              <a:rPr lang="pt-BR" sz="2200" b="0" i="0" u="none" strike="noStrike" baseline="0" dirty="0">
                <a:solidFill>
                  <a:srgbClr val="292929"/>
                </a:solidFill>
                <a:latin typeface="Abadi" panose="020B0604020104020204" pitchFamily="34" charset="0"/>
              </a:rPr>
              <a:t> Data </a:t>
            </a:r>
            <a:r>
              <a:rPr lang="pt-BR" sz="2200" b="0" i="0" u="none" strike="noStrike" baseline="0" dirty="0" err="1">
                <a:solidFill>
                  <a:srgbClr val="292929"/>
                </a:solidFill>
                <a:latin typeface="Abadi" panose="020B0604020104020204" pitchFamily="34" charset="0"/>
              </a:rPr>
              <a:t>wrangling</a:t>
            </a:r>
            <a:endParaRPr lang="pt-BR" sz="2200" b="0" i="0" u="none" strike="noStrike" baseline="0" dirty="0">
              <a:solidFill>
                <a:srgbClr val="292929"/>
              </a:solidFill>
              <a:latin typeface="Abadi" panose="020B0604020104020204" pitchFamily="34" charset="0"/>
            </a:endParaRPr>
          </a:p>
          <a:p>
            <a:pPr lvl="1">
              <a:buFont typeface="Wingdings" panose="05000000000000000000" pitchFamily="2" charset="2"/>
              <a:buChar char="ü"/>
            </a:pPr>
            <a:r>
              <a:rPr lang="en-US" sz="2200" b="0" i="0" u="none" strike="noStrike" baseline="0" dirty="0">
                <a:solidFill>
                  <a:srgbClr val="292929"/>
                </a:solidFill>
                <a:latin typeface="Abadi" panose="020B0604020104020204" pitchFamily="34" charset="0"/>
              </a:rPr>
              <a:t> Exploratory data analysis (EDA) with SQL </a:t>
            </a:r>
          </a:p>
          <a:p>
            <a:pPr lvl="1">
              <a:buFont typeface="Wingdings" panose="05000000000000000000" pitchFamily="2" charset="2"/>
              <a:buChar char="ü"/>
            </a:pPr>
            <a:r>
              <a:rPr lang="en-US" sz="2200" b="0" i="0" u="none" strike="noStrike" baseline="0" dirty="0">
                <a:solidFill>
                  <a:srgbClr val="292929"/>
                </a:solidFill>
                <a:latin typeface="Abadi" panose="020B0604020104020204" pitchFamily="34" charset="0"/>
              </a:rPr>
              <a:t> Exploratory data analysis (EDA) with visualization </a:t>
            </a:r>
          </a:p>
          <a:p>
            <a:pPr lvl="1">
              <a:buFont typeface="Wingdings" panose="05000000000000000000" pitchFamily="2" charset="2"/>
              <a:buChar char="ü"/>
            </a:pPr>
            <a:r>
              <a:rPr lang="en-US" sz="2200" b="0" i="0" u="none" strike="noStrike" baseline="0" dirty="0">
                <a:solidFill>
                  <a:srgbClr val="292929"/>
                </a:solidFill>
                <a:latin typeface="Abadi" panose="020B0604020104020204" pitchFamily="34" charset="0"/>
              </a:rPr>
              <a:t> Data visualization with Folium </a:t>
            </a:r>
          </a:p>
          <a:p>
            <a:pPr lvl="1">
              <a:buFont typeface="Wingdings" panose="05000000000000000000" pitchFamily="2" charset="2"/>
              <a:buChar char="ü"/>
            </a:pPr>
            <a:r>
              <a:rPr lang="en-US" sz="2200" b="0" i="0" u="none" strike="noStrike" baseline="0" dirty="0">
                <a:solidFill>
                  <a:srgbClr val="292929"/>
                </a:solidFill>
                <a:latin typeface="Abadi" panose="020B0604020104020204" pitchFamily="34" charset="0"/>
              </a:rPr>
              <a:t> Interactive Dashboard with </a:t>
            </a:r>
            <a:r>
              <a:rPr lang="en-US" sz="2200" b="0" i="0" u="none" strike="noStrike" baseline="0" dirty="0" err="1">
                <a:solidFill>
                  <a:srgbClr val="292929"/>
                </a:solidFill>
                <a:latin typeface="Abadi" panose="020B0604020104020204" pitchFamily="34" charset="0"/>
              </a:rPr>
              <a:t>Plotly</a:t>
            </a:r>
            <a:r>
              <a:rPr lang="en-US" sz="2200" b="0" i="0" u="none" strike="noStrike" baseline="0" dirty="0">
                <a:solidFill>
                  <a:srgbClr val="292929"/>
                </a:solidFill>
                <a:latin typeface="Abadi" panose="020B0604020104020204" pitchFamily="34" charset="0"/>
              </a:rPr>
              <a:t> Dash</a:t>
            </a:r>
          </a:p>
          <a:p>
            <a:pPr lvl="1">
              <a:buFont typeface="Wingdings" panose="05000000000000000000" pitchFamily="2" charset="2"/>
              <a:buChar char="ü"/>
            </a:pP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Machine</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learning</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prediction</a:t>
            </a:r>
            <a:endParaRPr lang="pt-BR" sz="2200" b="0" i="0" u="none" strike="noStrike" baseline="0" dirty="0">
              <a:solidFill>
                <a:srgbClr val="292929"/>
              </a:solidFill>
              <a:latin typeface="Abadi" panose="020B0604020104020204" pitchFamily="34" charset="0"/>
            </a:endParaRPr>
          </a:p>
          <a:p>
            <a:pPr marL="0" indent="0" algn="l">
              <a:buNone/>
            </a:pPr>
            <a:endParaRPr lang="pt-BR" sz="2200" b="0" i="0" u="none" strike="noStrike" baseline="0" dirty="0">
              <a:solidFill>
                <a:srgbClr val="292929"/>
              </a:solidFill>
              <a:latin typeface="Abadi" panose="020B0604020104020204" pitchFamily="34" charset="0"/>
            </a:endParaRPr>
          </a:p>
          <a:p>
            <a:r>
              <a:rPr lang="pt-BR" sz="2200" b="0" i="0" u="none" strike="noStrike" baseline="0" dirty="0" err="1">
                <a:solidFill>
                  <a:srgbClr val="292929"/>
                </a:solidFill>
                <a:latin typeface="Abadi" panose="020B0604020104020204" pitchFamily="34" charset="0"/>
              </a:rPr>
              <a:t>Summary</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of</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all</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results</a:t>
            </a:r>
            <a:endParaRPr lang="pt-BR" sz="2200" b="0" i="0" u="none" strike="noStrike" baseline="0" dirty="0">
              <a:solidFill>
                <a:srgbClr val="292929"/>
              </a:solidFill>
              <a:latin typeface="Abadi" panose="020B0604020104020204" pitchFamily="34" charset="0"/>
            </a:endParaRPr>
          </a:p>
          <a:p>
            <a:pPr lvl="1">
              <a:buFont typeface="Wingdings" panose="05000000000000000000" pitchFamily="2" charset="2"/>
              <a:buChar char="ü"/>
            </a:pPr>
            <a:r>
              <a:rPr lang="en-US" sz="2200" b="0" i="0" u="none" strike="noStrike" baseline="0" dirty="0">
                <a:solidFill>
                  <a:srgbClr val="292929"/>
                </a:solidFill>
                <a:latin typeface="Abadi" panose="020B0604020104020204" pitchFamily="34" charset="0"/>
              </a:rPr>
              <a:t> Predictive models can distinguish between the different classes. The major </a:t>
            </a:r>
            <a:r>
              <a:rPr lang="pt-BR" sz="2200" b="0" i="0" u="none" strike="noStrike" baseline="0" dirty="0" err="1">
                <a:solidFill>
                  <a:srgbClr val="292929"/>
                </a:solidFill>
                <a:latin typeface="Abadi" panose="020B0604020104020204" pitchFamily="34" charset="0"/>
              </a:rPr>
              <a:t>problem</a:t>
            </a:r>
            <a:r>
              <a:rPr lang="pt-BR" sz="2200" b="0" i="0" u="none" strike="noStrike" baseline="0" dirty="0">
                <a:solidFill>
                  <a:srgbClr val="292929"/>
                </a:solidFill>
                <a:latin typeface="Abadi" panose="020B0604020104020204" pitchFamily="34" charset="0"/>
              </a:rPr>
              <a:t> </a:t>
            </a:r>
            <a:r>
              <a:rPr lang="pt-BR" sz="2200" b="0" i="0" u="none" strike="noStrike" baseline="0" dirty="0" err="1">
                <a:solidFill>
                  <a:srgbClr val="292929"/>
                </a:solidFill>
                <a:latin typeface="Abadi" panose="020B0604020104020204" pitchFamily="34" charset="0"/>
              </a:rPr>
              <a:t>is</a:t>
            </a:r>
            <a:r>
              <a:rPr lang="pt-BR" sz="2200" b="0" i="0" u="none" strike="noStrike" baseline="0" dirty="0">
                <a:solidFill>
                  <a:srgbClr val="292929"/>
                </a:solidFill>
                <a:latin typeface="Abadi" panose="020B0604020104020204" pitchFamily="34" charset="0"/>
              </a:rPr>
              <a:t> false positives.</a:t>
            </a: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 is 2928 kg.</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124F8ABE-F86C-403F-B816-FC63E27098BA}"/>
              </a:ext>
            </a:extLst>
          </p:cNvPr>
          <p:cNvPicPr>
            <a:picLocks noChangeAspect="1"/>
          </p:cNvPicPr>
          <p:nvPr/>
        </p:nvPicPr>
        <p:blipFill>
          <a:blip r:embed="rId3"/>
          <a:stretch>
            <a:fillRect/>
          </a:stretch>
        </p:blipFill>
        <p:spPr>
          <a:xfrm>
            <a:off x="502016" y="3183069"/>
            <a:ext cx="11185679" cy="158995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dates of the first successful landing outcome on ground pad is 2015-12-22 and </a:t>
            </a:r>
            <a:r>
              <a:rPr lang="en-US" sz="2200" dirty="0">
                <a:solidFill>
                  <a:schemeClr val="accent3">
                    <a:lumMod val="25000"/>
                  </a:schemeClr>
                </a:solidFill>
                <a:latin typeface="Abadi" panose="020B0604020104020204" pitchFamily="34" charset="0"/>
              </a:rPr>
              <a:t>MIN(DATE) was used to filter out the first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997B9299-C659-4B02-A35A-F4495EADA6E0}"/>
              </a:ext>
            </a:extLst>
          </p:cNvPr>
          <p:cNvPicPr>
            <a:picLocks noChangeAspect="1"/>
          </p:cNvPicPr>
          <p:nvPr/>
        </p:nvPicPr>
        <p:blipFill>
          <a:blip r:embed="rId3"/>
          <a:stretch>
            <a:fillRect/>
          </a:stretch>
        </p:blipFill>
        <p:spPr>
          <a:xfrm>
            <a:off x="441954" y="3179876"/>
            <a:ext cx="11308092" cy="150850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6573"/>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WHERE clause was used to filter for boosters which have successfully landed on drone ship and  applied the AND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10" name="Imagem 9">
            <a:extLst>
              <a:ext uri="{FF2B5EF4-FFF2-40B4-BE49-F238E27FC236}">
                <a16:creationId xmlns:a16="http://schemas.microsoft.com/office/drawing/2014/main" id="{82919632-73FA-49F9-8070-695822E4921D}"/>
              </a:ext>
            </a:extLst>
          </p:cNvPr>
          <p:cNvPicPr>
            <a:picLocks noChangeAspect="1"/>
          </p:cNvPicPr>
          <p:nvPr/>
        </p:nvPicPr>
        <p:blipFill>
          <a:blip r:embed="rId3"/>
          <a:stretch>
            <a:fillRect/>
          </a:stretch>
        </p:blipFill>
        <p:spPr>
          <a:xfrm>
            <a:off x="992245" y="2708130"/>
            <a:ext cx="10429744" cy="318978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Wildcard like ‘%’ to filter for WHERE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was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m 7">
            <a:extLst>
              <a:ext uri="{FF2B5EF4-FFF2-40B4-BE49-F238E27FC236}">
                <a16:creationId xmlns:a16="http://schemas.microsoft.com/office/drawing/2014/main" id="{A9E502B4-F46F-45C8-884E-DE384A996BF6}"/>
              </a:ext>
            </a:extLst>
          </p:cNvPr>
          <p:cNvPicPr>
            <a:picLocks noChangeAspect="1"/>
          </p:cNvPicPr>
          <p:nvPr/>
        </p:nvPicPr>
        <p:blipFill>
          <a:blip r:embed="rId3"/>
          <a:stretch>
            <a:fillRect/>
          </a:stretch>
        </p:blipFill>
        <p:spPr>
          <a:xfrm>
            <a:off x="656666" y="2526778"/>
            <a:ext cx="11108893" cy="309262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85594" y="1380967"/>
            <a:ext cx="108844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 subquery was used to find the names of boosters that carried the maximum payload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A4528F36-424C-4E54-9E0E-90786940A64A}"/>
              </a:ext>
            </a:extLst>
          </p:cNvPr>
          <p:cNvPicPr>
            <a:picLocks noChangeAspect="1"/>
          </p:cNvPicPr>
          <p:nvPr/>
        </p:nvPicPr>
        <p:blipFill>
          <a:blip r:embed="rId3"/>
          <a:stretch>
            <a:fillRect/>
          </a:stretch>
        </p:blipFill>
        <p:spPr>
          <a:xfrm>
            <a:off x="770011" y="1936508"/>
            <a:ext cx="10103036" cy="464884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88A19A85-9474-48AE-A35C-917654F5DD15}"/>
              </a:ext>
            </a:extLst>
          </p:cNvPr>
          <p:cNvPicPr>
            <a:picLocks noChangeAspect="1"/>
          </p:cNvPicPr>
          <p:nvPr/>
        </p:nvPicPr>
        <p:blipFill>
          <a:blip r:embed="rId3"/>
          <a:stretch>
            <a:fillRect/>
          </a:stretch>
        </p:blipFill>
        <p:spPr>
          <a:xfrm>
            <a:off x="418480" y="2955111"/>
            <a:ext cx="11355040" cy="25069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53331"/>
            <a:ext cx="9745589" cy="4351338"/>
          </a:xfrm>
          <a:prstGeom prst="rect">
            <a:avLst/>
          </a:prstGeom>
        </p:spPr>
        <p:txBody>
          <a:bodyPr lIns="91440" tIns="45720" rIns="91440" bIns="45720" anchor="t"/>
          <a:lstStyle/>
          <a:p>
            <a:pPr>
              <a:lnSpc>
                <a:spcPct val="100000"/>
              </a:lnSpc>
              <a:spcBef>
                <a:spcPts val="1400"/>
              </a:spcBef>
            </a:pPr>
            <a:r>
              <a:rPr lang="en-US" sz="2200" kern="0" dirty="0">
                <a:solidFill>
                  <a:schemeClr val="accent3">
                    <a:lumMod val="25000"/>
                  </a:schemeClr>
                </a:solidFill>
                <a:latin typeface="Abadi" panose="020B0604020104020204" pitchFamily="34" charset="0"/>
              </a:rPr>
              <a:t>Used COUNT of landing outcomes from the data and the WHERE query to filter for landing outcomes BETWEEN 2010-06-04 to 2017-03-20.</a:t>
            </a:r>
          </a:p>
          <a:p>
            <a:pPr>
              <a:lnSpc>
                <a:spcPct val="100000"/>
              </a:lnSpc>
              <a:spcBef>
                <a:spcPts val="1400"/>
              </a:spcBef>
            </a:pPr>
            <a:r>
              <a:rPr lang="en-US" sz="2200" kern="0" dirty="0">
                <a:solidFill>
                  <a:schemeClr val="accent3">
                    <a:lumMod val="25000"/>
                  </a:schemeClr>
                </a:solidFill>
                <a:latin typeface="Abadi" panose="020B0604020104020204" pitchFamily="34" charset="0"/>
              </a:rPr>
              <a:t>Applied the GROUP BY query to group the landing outcomes and the ORDER BY to order the grouped landing  outcome in descending order.</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A99E7D01-0C0B-4C3F-BABB-980A2D208444}"/>
              </a:ext>
            </a:extLst>
          </p:cNvPr>
          <p:cNvPicPr>
            <a:picLocks noChangeAspect="1"/>
          </p:cNvPicPr>
          <p:nvPr/>
        </p:nvPicPr>
        <p:blipFill>
          <a:blip r:embed="rId3"/>
          <a:stretch>
            <a:fillRect/>
          </a:stretch>
        </p:blipFill>
        <p:spPr>
          <a:xfrm>
            <a:off x="1089895" y="2959884"/>
            <a:ext cx="8996477" cy="36292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of SpaceX space rockets</a:t>
            </a:r>
          </a:p>
        </p:txBody>
      </p:sp>
      <p:pic>
        <p:nvPicPr>
          <p:cNvPr id="6" name="Imagem 5">
            <a:extLst>
              <a:ext uri="{FF2B5EF4-FFF2-40B4-BE49-F238E27FC236}">
                <a16:creationId xmlns:a16="http://schemas.microsoft.com/office/drawing/2014/main" id="{BDF877D6-EE4F-4A01-B787-3E29DC4F9CF5}"/>
              </a:ext>
            </a:extLst>
          </p:cNvPr>
          <p:cNvPicPr>
            <a:picLocks noChangeAspect="1"/>
          </p:cNvPicPr>
          <p:nvPr/>
        </p:nvPicPr>
        <p:blipFill>
          <a:blip r:embed="rId3"/>
          <a:stretch>
            <a:fillRect/>
          </a:stretch>
        </p:blipFill>
        <p:spPr>
          <a:xfrm>
            <a:off x="2788788" y="1558695"/>
            <a:ext cx="6614423" cy="3357677"/>
          </a:xfrm>
          <a:prstGeom prst="rect">
            <a:avLst/>
          </a:prstGeom>
        </p:spPr>
      </p:pic>
      <p:pic>
        <p:nvPicPr>
          <p:cNvPr id="8" name="Imagem 7">
            <a:extLst>
              <a:ext uri="{FF2B5EF4-FFF2-40B4-BE49-F238E27FC236}">
                <a16:creationId xmlns:a16="http://schemas.microsoft.com/office/drawing/2014/main" id="{313C84A0-F6A8-44BD-8247-99EE054C997F}"/>
              </a:ext>
            </a:extLst>
          </p:cNvPr>
          <p:cNvPicPr>
            <a:picLocks noChangeAspect="1"/>
          </p:cNvPicPr>
          <p:nvPr/>
        </p:nvPicPr>
        <p:blipFill>
          <a:blip r:embed="rId4"/>
          <a:stretch>
            <a:fillRect/>
          </a:stretch>
        </p:blipFill>
        <p:spPr>
          <a:xfrm>
            <a:off x="8052475" y="5135253"/>
            <a:ext cx="2701472" cy="1377709"/>
          </a:xfrm>
          <a:prstGeom prst="rect">
            <a:avLst/>
          </a:prstGeom>
        </p:spPr>
      </p:pic>
      <p:pic>
        <p:nvPicPr>
          <p:cNvPr id="10" name="Imagem 9">
            <a:extLst>
              <a:ext uri="{FF2B5EF4-FFF2-40B4-BE49-F238E27FC236}">
                <a16:creationId xmlns:a16="http://schemas.microsoft.com/office/drawing/2014/main" id="{39A21535-BBDF-45E4-B921-EBC5A472504A}"/>
              </a:ext>
            </a:extLst>
          </p:cNvPr>
          <p:cNvPicPr>
            <a:picLocks noChangeAspect="1"/>
          </p:cNvPicPr>
          <p:nvPr/>
        </p:nvPicPr>
        <p:blipFill>
          <a:blip r:embed="rId5"/>
          <a:stretch>
            <a:fillRect/>
          </a:stretch>
        </p:blipFill>
        <p:spPr>
          <a:xfrm>
            <a:off x="1912196" y="5135253"/>
            <a:ext cx="1928284" cy="1404340"/>
          </a:xfrm>
          <a:prstGeom prst="rect">
            <a:avLst/>
          </a:prstGeom>
        </p:spPr>
      </p:pic>
      <p:cxnSp>
        <p:nvCxnSpPr>
          <p:cNvPr id="12" name="Conector reto 11">
            <a:extLst>
              <a:ext uri="{FF2B5EF4-FFF2-40B4-BE49-F238E27FC236}">
                <a16:creationId xmlns:a16="http://schemas.microsoft.com/office/drawing/2014/main" id="{A87C983A-E425-4852-8BDE-D8A1D335EE3E}"/>
              </a:ext>
            </a:extLst>
          </p:cNvPr>
          <p:cNvCxnSpPr/>
          <p:nvPr/>
        </p:nvCxnSpPr>
        <p:spPr>
          <a:xfrm flipH="1">
            <a:off x="1912196" y="3237533"/>
            <a:ext cx="1579149" cy="189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to 13">
            <a:extLst>
              <a:ext uri="{FF2B5EF4-FFF2-40B4-BE49-F238E27FC236}">
                <a16:creationId xmlns:a16="http://schemas.microsoft.com/office/drawing/2014/main" id="{EDE069D4-50CC-4C04-8A36-D0E8B66150ED}"/>
              </a:ext>
            </a:extLst>
          </p:cNvPr>
          <p:cNvCxnSpPr>
            <a:cxnSpLocks/>
          </p:cNvCxnSpPr>
          <p:nvPr/>
        </p:nvCxnSpPr>
        <p:spPr>
          <a:xfrm>
            <a:off x="3690851" y="3237533"/>
            <a:ext cx="149629" cy="1897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ector reto 15">
            <a:extLst>
              <a:ext uri="{FF2B5EF4-FFF2-40B4-BE49-F238E27FC236}">
                <a16:creationId xmlns:a16="http://schemas.microsoft.com/office/drawing/2014/main" id="{02FDB555-7BD7-429B-9503-815F05B1442A}"/>
              </a:ext>
            </a:extLst>
          </p:cNvPr>
          <p:cNvCxnSpPr/>
          <p:nvPr/>
        </p:nvCxnSpPr>
        <p:spPr>
          <a:xfrm flipH="1">
            <a:off x="8052475" y="4186393"/>
            <a:ext cx="426507" cy="948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to 17">
            <a:extLst>
              <a:ext uri="{FF2B5EF4-FFF2-40B4-BE49-F238E27FC236}">
                <a16:creationId xmlns:a16="http://schemas.microsoft.com/office/drawing/2014/main" id="{E3540FC5-C55A-4FA7-ABF0-240C183CC352}"/>
              </a:ext>
            </a:extLst>
          </p:cNvPr>
          <p:cNvCxnSpPr/>
          <p:nvPr/>
        </p:nvCxnSpPr>
        <p:spPr>
          <a:xfrm>
            <a:off x="8714772" y="4186393"/>
            <a:ext cx="2039175" cy="9488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0687961"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0" spc="-114" dirty="0">
                <a:solidFill>
                  <a:srgbClr val="0B49CB"/>
                </a:solidFill>
                <a:latin typeface="Arial"/>
                <a:cs typeface="Arial"/>
              </a:rPr>
              <a:t>Clusters</a:t>
            </a:r>
            <a:r>
              <a:rPr lang="en-US" sz="3700" b="0" spc="100" dirty="0">
                <a:solidFill>
                  <a:srgbClr val="0B49CB"/>
                </a:solidFill>
                <a:latin typeface="Arial"/>
                <a:cs typeface="Arial"/>
              </a:rPr>
              <a:t> </a:t>
            </a:r>
            <a:r>
              <a:rPr lang="en-US" sz="3700" b="0" spc="-10" dirty="0">
                <a:solidFill>
                  <a:srgbClr val="0B49CB"/>
                </a:solidFill>
                <a:latin typeface="Arial"/>
                <a:cs typeface="Arial"/>
              </a:rPr>
              <a:t>of </a:t>
            </a:r>
            <a:r>
              <a:rPr lang="en-US" sz="3700" b="0" spc="-155" dirty="0">
                <a:solidFill>
                  <a:srgbClr val="0B49CB"/>
                </a:solidFill>
                <a:latin typeface="Arial"/>
                <a:cs typeface="Arial"/>
              </a:rPr>
              <a:t>launch </a:t>
            </a:r>
            <a:r>
              <a:rPr lang="en-US" sz="3700" b="0" spc="-90" dirty="0">
                <a:solidFill>
                  <a:srgbClr val="0B49CB"/>
                </a:solidFill>
                <a:latin typeface="Arial"/>
                <a:cs typeface="Arial"/>
              </a:rPr>
              <a:t>sites </a:t>
            </a:r>
            <a:r>
              <a:rPr lang="en-US" sz="3700" b="0" spc="-110" dirty="0">
                <a:solidFill>
                  <a:srgbClr val="0B49CB"/>
                </a:solidFill>
                <a:latin typeface="Arial"/>
                <a:cs typeface="Arial"/>
              </a:rPr>
              <a:t>and </a:t>
            </a:r>
            <a:r>
              <a:rPr lang="en-US" sz="3700" b="0" spc="-210" dirty="0">
                <a:solidFill>
                  <a:srgbClr val="0B49CB"/>
                </a:solidFill>
                <a:latin typeface="Arial"/>
                <a:cs typeface="Arial"/>
              </a:rPr>
              <a:t>success</a:t>
            </a:r>
            <a:r>
              <a:rPr lang="en-US" sz="3700" b="0" spc="-145" dirty="0">
                <a:solidFill>
                  <a:srgbClr val="0B49CB"/>
                </a:solidFill>
                <a:latin typeface="Arial"/>
                <a:cs typeface="Arial"/>
              </a:rPr>
              <a:t> </a:t>
            </a:r>
            <a:r>
              <a:rPr lang="en-US" sz="3700" b="0" spc="-55" dirty="0">
                <a:solidFill>
                  <a:srgbClr val="0B49CB"/>
                </a:solidFill>
                <a:latin typeface="Arial"/>
                <a:cs typeface="Arial"/>
              </a:rPr>
              <a:t>rate – part 1 of 3</a:t>
            </a:r>
            <a:endParaRPr lang="en-US" sz="3700" dirty="0">
              <a:solidFill>
                <a:srgbClr val="0B49CB"/>
              </a:solidFill>
              <a:latin typeface="Abadi"/>
            </a:endParaRPr>
          </a:p>
        </p:txBody>
      </p:sp>
      <p:pic>
        <p:nvPicPr>
          <p:cNvPr id="14" name="Imagem 13">
            <a:extLst>
              <a:ext uri="{FF2B5EF4-FFF2-40B4-BE49-F238E27FC236}">
                <a16:creationId xmlns:a16="http://schemas.microsoft.com/office/drawing/2014/main" id="{FCB310CE-C53A-4C1C-8A87-998B731C12CC}"/>
              </a:ext>
            </a:extLst>
          </p:cNvPr>
          <p:cNvPicPr>
            <a:picLocks noChangeAspect="1"/>
          </p:cNvPicPr>
          <p:nvPr/>
        </p:nvPicPr>
        <p:blipFill>
          <a:blip r:embed="rId3"/>
          <a:stretch>
            <a:fillRect/>
          </a:stretch>
        </p:blipFill>
        <p:spPr>
          <a:xfrm>
            <a:off x="1689549" y="1428327"/>
            <a:ext cx="8606595" cy="3796364"/>
          </a:xfrm>
          <a:prstGeom prst="rect">
            <a:avLst/>
          </a:prstGeom>
        </p:spPr>
      </p:pic>
      <p:sp>
        <p:nvSpPr>
          <p:cNvPr id="16" name="CaixaDeTexto 15">
            <a:extLst>
              <a:ext uri="{FF2B5EF4-FFF2-40B4-BE49-F238E27FC236}">
                <a16:creationId xmlns:a16="http://schemas.microsoft.com/office/drawing/2014/main" id="{2BB4FF9C-6AB0-43C8-846A-A0B5682E6352}"/>
              </a:ext>
            </a:extLst>
          </p:cNvPr>
          <p:cNvSpPr txBox="1"/>
          <p:nvPr/>
        </p:nvSpPr>
        <p:spPr>
          <a:xfrm>
            <a:off x="1689548" y="5363203"/>
            <a:ext cx="8003091" cy="930191"/>
          </a:xfrm>
          <a:prstGeom prst="rect">
            <a:avLst/>
          </a:prstGeom>
          <a:noFill/>
        </p:spPr>
        <p:txBody>
          <a:bodyPr wrap="square">
            <a:spAutoFit/>
          </a:bodyPr>
          <a:lstStyle/>
          <a:p>
            <a:pPr marL="241300" marR="64769" indent="-228600">
              <a:lnSpc>
                <a:spcPct val="100499"/>
              </a:lnSpc>
              <a:spcBef>
                <a:spcPts val="85"/>
              </a:spcBef>
              <a:buChar char="•"/>
              <a:tabLst>
                <a:tab pos="240665" algn="l"/>
                <a:tab pos="241300" algn="l"/>
              </a:tabLst>
            </a:pPr>
            <a:r>
              <a:rPr lang="en-US" sz="2200" kern="0" dirty="0">
                <a:solidFill>
                  <a:srgbClr val="292929"/>
                </a:solidFill>
                <a:latin typeface="Abadi" panose="020B0604020104020204" pitchFamily="34" charset="0"/>
                <a:cs typeface="Arial"/>
              </a:rPr>
              <a:t>More launches are  conduced in Florida  than California.</a:t>
            </a:r>
            <a:endParaRPr lang="en-US" sz="2200" kern="0" dirty="0">
              <a:latin typeface="Abadi" panose="020B0604020104020204" pitchFamily="34" charset="0"/>
              <a:cs typeface="Arial"/>
            </a:endParaRPr>
          </a:p>
          <a:p>
            <a:pPr marL="241300" marR="5080" indent="-228600">
              <a:lnSpc>
                <a:spcPct val="101800"/>
              </a:lnSpc>
              <a:spcBef>
                <a:spcPts val="1320"/>
              </a:spcBef>
              <a:buChar char="•"/>
              <a:tabLst>
                <a:tab pos="240665" algn="l"/>
                <a:tab pos="241300" algn="l"/>
              </a:tabLst>
            </a:pPr>
            <a:r>
              <a:rPr lang="en-US" sz="2200" kern="0" dirty="0">
                <a:solidFill>
                  <a:srgbClr val="292929"/>
                </a:solidFill>
                <a:latin typeface="Abadi" panose="020B0604020104020204" pitchFamily="34" charset="0"/>
                <a:cs typeface="Arial"/>
              </a:rPr>
              <a:t>KSC-LC 39A has the  best success rate.</a:t>
            </a:r>
            <a:endParaRPr lang="en-US" sz="2200" kern="0" dirty="0">
              <a:latin typeface="Abadi" panose="020B0604020104020204" pitchFamily="34" charset="0"/>
              <a:cs typeface="Arial"/>
            </a:endParaRPr>
          </a:p>
        </p:txBody>
      </p:sp>
    </p:spTree>
    <p:extLst>
      <p:ext uri="{BB962C8B-B14F-4D97-AF65-F5344CB8AC3E}">
        <p14:creationId xmlns:p14="http://schemas.microsoft.com/office/powerpoint/2010/main" val="23959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6" name="object 3">
            <a:extLst>
              <a:ext uri="{FF2B5EF4-FFF2-40B4-BE49-F238E27FC236}">
                <a16:creationId xmlns:a16="http://schemas.microsoft.com/office/drawing/2014/main" id="{BD968635-1245-4C68-85E5-140C790A6B1D}"/>
              </a:ext>
            </a:extLst>
          </p:cNvPr>
          <p:cNvSpPr txBox="1">
            <a:spLocks/>
          </p:cNvSpPr>
          <p:nvPr/>
        </p:nvSpPr>
        <p:spPr>
          <a:xfrm>
            <a:off x="934237" y="1478788"/>
            <a:ext cx="10323525" cy="2582117"/>
          </a:xfrm>
          <a:prstGeom prst="rect">
            <a:avLst/>
          </a:prstGeom>
        </p:spPr>
        <p:txBody>
          <a:bodyPr vert="horz" wrap="square" lIns="0" tIns="161925"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72135" marR="5080" lvl="1" indent="0">
              <a:lnSpc>
                <a:spcPct val="90000"/>
              </a:lnSpc>
              <a:spcBef>
                <a:spcPts val="1440"/>
              </a:spcBef>
              <a:buNone/>
              <a:tabLst>
                <a:tab pos="801370" algn="l"/>
                <a:tab pos="802005" algn="l"/>
              </a:tabLst>
            </a:pPr>
            <a:r>
              <a:rPr lang="en-US" sz="2200" dirty="0">
                <a:solidFill>
                  <a:srgbClr val="292929"/>
                </a:solidFill>
                <a:latin typeface="Abadi" panose="020B0604020104020204" pitchFamily="34" charset="0"/>
                <a:cs typeface="Arial"/>
              </a:rPr>
              <a:t>SpaceX advertises Falcon 9 rocket launches with a cost of 62 million dollars; other providers cost upward of 165 million dollars each. Much of the savings  is because SpaceX can reuse the first stage. Therefore, if we can determine if  the first stage will land, we can determine the cost of a launch. This information can be used if an alternate company wants to bid against SpaceX for a rocket launch.</a:t>
            </a:r>
            <a:endParaRPr lang="en-US" sz="2200" dirty="0">
              <a:latin typeface="Abadi" panose="020B0604020104020204" pitchFamily="34" charset="0"/>
              <a:cs typeface="Arial"/>
            </a:endParaRPr>
          </a:p>
          <a:p>
            <a:pPr marL="102870" lvl="1">
              <a:lnSpc>
                <a:spcPct val="100000"/>
              </a:lnSpc>
              <a:buClr>
                <a:srgbClr val="292929"/>
              </a:buClr>
              <a:buFont typeface="Arial"/>
              <a:buChar char="•"/>
            </a:pPr>
            <a:endParaRPr lang="en-US" sz="2200" dirty="0">
              <a:latin typeface="Abadi" panose="020B0604020104020204" pitchFamily="34" charset="0"/>
            </a:endParaRPr>
          </a:p>
          <a:p>
            <a:pPr marL="572770" lvl="1" indent="0">
              <a:lnSpc>
                <a:spcPct val="100000"/>
              </a:lnSpc>
              <a:spcBef>
                <a:spcPts val="1155"/>
              </a:spcBef>
              <a:buNone/>
              <a:tabLst>
                <a:tab pos="801370" algn="l"/>
                <a:tab pos="802005" algn="l"/>
              </a:tabLst>
            </a:pPr>
            <a:r>
              <a:rPr lang="en-US" sz="2200" dirty="0">
                <a:solidFill>
                  <a:srgbClr val="292929"/>
                </a:solidFill>
                <a:latin typeface="Abadi" panose="020B0604020104020204" pitchFamily="34" charset="0"/>
                <a:cs typeface="Arial"/>
              </a:rPr>
              <a:t>We want to predict if the Falcon 9 first stage will land successfully.</a:t>
            </a:r>
            <a:endParaRPr lang="en-US" sz="2200" dirty="0">
              <a:latin typeface="Abadi" panose="020B0604020104020204" pitchFamily="34" charset="0"/>
              <a:cs typeface="Aria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0687961"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b="0" spc="-114" dirty="0">
                <a:solidFill>
                  <a:srgbClr val="0B49CB"/>
                </a:solidFill>
                <a:latin typeface="Arial"/>
                <a:cs typeface="Arial"/>
              </a:rPr>
              <a:t>Clusters</a:t>
            </a:r>
            <a:r>
              <a:rPr lang="en-US" sz="3700" b="0" spc="100" dirty="0">
                <a:solidFill>
                  <a:srgbClr val="0B49CB"/>
                </a:solidFill>
                <a:latin typeface="Arial"/>
                <a:cs typeface="Arial"/>
              </a:rPr>
              <a:t> </a:t>
            </a:r>
            <a:r>
              <a:rPr lang="en-US" sz="3700" b="0" spc="-10" dirty="0">
                <a:solidFill>
                  <a:srgbClr val="0B49CB"/>
                </a:solidFill>
                <a:latin typeface="Arial"/>
                <a:cs typeface="Arial"/>
              </a:rPr>
              <a:t>of </a:t>
            </a:r>
            <a:r>
              <a:rPr lang="en-US" sz="3700" b="0" spc="-155" dirty="0">
                <a:solidFill>
                  <a:srgbClr val="0B49CB"/>
                </a:solidFill>
                <a:latin typeface="Arial"/>
                <a:cs typeface="Arial"/>
              </a:rPr>
              <a:t>launch </a:t>
            </a:r>
            <a:r>
              <a:rPr lang="en-US" sz="3700" b="0" spc="-90" dirty="0">
                <a:solidFill>
                  <a:srgbClr val="0B49CB"/>
                </a:solidFill>
                <a:latin typeface="Arial"/>
                <a:cs typeface="Arial"/>
              </a:rPr>
              <a:t>sites </a:t>
            </a:r>
            <a:r>
              <a:rPr lang="en-US" sz="3700" b="0" spc="-110" dirty="0">
                <a:solidFill>
                  <a:srgbClr val="0B49CB"/>
                </a:solidFill>
                <a:latin typeface="Arial"/>
                <a:cs typeface="Arial"/>
              </a:rPr>
              <a:t>and </a:t>
            </a:r>
            <a:r>
              <a:rPr lang="en-US" sz="3700" b="0" spc="-210" dirty="0">
                <a:solidFill>
                  <a:srgbClr val="0B49CB"/>
                </a:solidFill>
                <a:latin typeface="Arial"/>
                <a:cs typeface="Arial"/>
              </a:rPr>
              <a:t>success</a:t>
            </a:r>
            <a:r>
              <a:rPr lang="en-US" sz="3700" b="0" spc="-145" dirty="0">
                <a:solidFill>
                  <a:srgbClr val="0B49CB"/>
                </a:solidFill>
                <a:latin typeface="Arial"/>
                <a:cs typeface="Arial"/>
              </a:rPr>
              <a:t> </a:t>
            </a:r>
            <a:r>
              <a:rPr lang="en-US" sz="3700" b="0" spc="-55" dirty="0">
                <a:solidFill>
                  <a:srgbClr val="0B49CB"/>
                </a:solidFill>
                <a:latin typeface="Arial"/>
                <a:cs typeface="Arial"/>
              </a:rPr>
              <a:t>rate – part 2 of 3</a:t>
            </a:r>
            <a:endParaRPr lang="en-US" sz="3700" dirty="0">
              <a:solidFill>
                <a:srgbClr val="0B49CB"/>
              </a:solidFill>
              <a:latin typeface="Abadi"/>
            </a:endParaRPr>
          </a:p>
        </p:txBody>
      </p:sp>
      <p:pic>
        <p:nvPicPr>
          <p:cNvPr id="10" name="Imagem 9">
            <a:extLst>
              <a:ext uri="{FF2B5EF4-FFF2-40B4-BE49-F238E27FC236}">
                <a16:creationId xmlns:a16="http://schemas.microsoft.com/office/drawing/2014/main" id="{75C84C05-0098-4F07-9117-CDF9103C4304}"/>
              </a:ext>
            </a:extLst>
          </p:cNvPr>
          <p:cNvPicPr>
            <a:picLocks noChangeAspect="1"/>
          </p:cNvPicPr>
          <p:nvPr/>
        </p:nvPicPr>
        <p:blipFill>
          <a:blip r:embed="rId3"/>
          <a:stretch>
            <a:fillRect/>
          </a:stretch>
        </p:blipFill>
        <p:spPr>
          <a:xfrm>
            <a:off x="1081356" y="1555849"/>
            <a:ext cx="4204325" cy="4712093"/>
          </a:xfrm>
          <a:prstGeom prst="rect">
            <a:avLst/>
          </a:prstGeom>
        </p:spPr>
      </p:pic>
      <p:pic>
        <p:nvPicPr>
          <p:cNvPr id="12" name="Imagem 11">
            <a:extLst>
              <a:ext uri="{FF2B5EF4-FFF2-40B4-BE49-F238E27FC236}">
                <a16:creationId xmlns:a16="http://schemas.microsoft.com/office/drawing/2014/main" id="{9063FF02-14EC-463A-B8CC-C50336513B3E}"/>
              </a:ext>
            </a:extLst>
          </p:cNvPr>
          <p:cNvPicPr>
            <a:picLocks noChangeAspect="1"/>
          </p:cNvPicPr>
          <p:nvPr/>
        </p:nvPicPr>
        <p:blipFill>
          <a:blip r:embed="rId4"/>
          <a:stretch>
            <a:fillRect/>
          </a:stretch>
        </p:blipFill>
        <p:spPr>
          <a:xfrm>
            <a:off x="5675376" y="1555850"/>
            <a:ext cx="4638322" cy="4712092"/>
          </a:xfrm>
          <a:prstGeom prst="rect">
            <a:avLst/>
          </a:prstGeom>
        </p:spPr>
      </p:pic>
    </p:spTree>
    <p:extLst>
      <p:ext uri="{BB962C8B-B14F-4D97-AF65-F5344CB8AC3E}">
        <p14:creationId xmlns:p14="http://schemas.microsoft.com/office/powerpoint/2010/main" val="6437353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dirty="0"/>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0" y="538650"/>
            <a:ext cx="10897733"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4000" b="0" spc="-114" dirty="0">
                <a:solidFill>
                  <a:srgbClr val="0B49CB"/>
                </a:solidFill>
                <a:latin typeface="Arial"/>
                <a:cs typeface="Arial"/>
              </a:rPr>
              <a:t>Clusters</a:t>
            </a:r>
            <a:r>
              <a:rPr lang="en-US" sz="4000" b="0" spc="100" dirty="0">
                <a:solidFill>
                  <a:srgbClr val="0B49CB"/>
                </a:solidFill>
                <a:latin typeface="Arial"/>
                <a:cs typeface="Arial"/>
              </a:rPr>
              <a:t> </a:t>
            </a:r>
            <a:r>
              <a:rPr lang="en-US" sz="4000" b="0" spc="-10" dirty="0">
                <a:solidFill>
                  <a:srgbClr val="0B49CB"/>
                </a:solidFill>
                <a:latin typeface="Arial"/>
                <a:cs typeface="Arial"/>
              </a:rPr>
              <a:t>of </a:t>
            </a:r>
            <a:r>
              <a:rPr lang="en-US" sz="4000" b="0" spc="-155" dirty="0">
                <a:solidFill>
                  <a:srgbClr val="0B49CB"/>
                </a:solidFill>
                <a:latin typeface="Arial"/>
                <a:cs typeface="Arial"/>
              </a:rPr>
              <a:t>launch </a:t>
            </a:r>
            <a:r>
              <a:rPr lang="en-US" sz="4000" b="0" spc="-90" dirty="0">
                <a:solidFill>
                  <a:srgbClr val="0B49CB"/>
                </a:solidFill>
                <a:latin typeface="Arial"/>
                <a:cs typeface="Arial"/>
              </a:rPr>
              <a:t>sites </a:t>
            </a:r>
            <a:r>
              <a:rPr lang="en-US" sz="4000" b="0" spc="-110" dirty="0">
                <a:solidFill>
                  <a:srgbClr val="0B49CB"/>
                </a:solidFill>
                <a:latin typeface="Arial"/>
                <a:cs typeface="Arial"/>
              </a:rPr>
              <a:t>and </a:t>
            </a:r>
            <a:r>
              <a:rPr lang="en-US" sz="4000" b="0" spc="-210" dirty="0">
                <a:solidFill>
                  <a:srgbClr val="0B49CB"/>
                </a:solidFill>
                <a:latin typeface="Arial"/>
                <a:cs typeface="Arial"/>
              </a:rPr>
              <a:t>success</a:t>
            </a:r>
            <a:r>
              <a:rPr lang="en-US" sz="4000" b="0" spc="-145" dirty="0">
                <a:solidFill>
                  <a:srgbClr val="0B49CB"/>
                </a:solidFill>
                <a:latin typeface="Arial"/>
                <a:cs typeface="Arial"/>
              </a:rPr>
              <a:t> </a:t>
            </a:r>
            <a:r>
              <a:rPr lang="en-US" sz="4000" b="0" spc="-55" dirty="0">
                <a:solidFill>
                  <a:srgbClr val="0B49CB"/>
                </a:solidFill>
                <a:latin typeface="Arial"/>
                <a:cs typeface="Arial"/>
              </a:rPr>
              <a:t>rate – part 3 of 3</a:t>
            </a:r>
            <a:endParaRPr lang="en-US" dirty="0">
              <a:solidFill>
                <a:srgbClr val="0B49CB"/>
              </a:solidFill>
              <a:latin typeface="Abadi"/>
            </a:endParaRPr>
          </a:p>
        </p:txBody>
      </p:sp>
      <p:pic>
        <p:nvPicPr>
          <p:cNvPr id="4" name="Imagem 3">
            <a:extLst>
              <a:ext uri="{FF2B5EF4-FFF2-40B4-BE49-F238E27FC236}">
                <a16:creationId xmlns:a16="http://schemas.microsoft.com/office/drawing/2014/main" id="{C0B99DB0-7ACC-4765-9312-94B896DDE5D8}"/>
              </a:ext>
            </a:extLst>
          </p:cNvPr>
          <p:cNvPicPr>
            <a:picLocks noChangeAspect="1"/>
          </p:cNvPicPr>
          <p:nvPr/>
        </p:nvPicPr>
        <p:blipFill>
          <a:blip r:embed="rId3"/>
          <a:stretch>
            <a:fillRect/>
          </a:stretch>
        </p:blipFill>
        <p:spPr>
          <a:xfrm>
            <a:off x="908946" y="1555850"/>
            <a:ext cx="4448796" cy="4896533"/>
          </a:xfrm>
          <a:prstGeom prst="rect">
            <a:avLst/>
          </a:prstGeom>
        </p:spPr>
      </p:pic>
      <p:pic>
        <p:nvPicPr>
          <p:cNvPr id="6" name="Imagem 5">
            <a:extLst>
              <a:ext uri="{FF2B5EF4-FFF2-40B4-BE49-F238E27FC236}">
                <a16:creationId xmlns:a16="http://schemas.microsoft.com/office/drawing/2014/main" id="{8789127F-17C1-497F-805E-39EA4EB6D899}"/>
              </a:ext>
            </a:extLst>
          </p:cNvPr>
          <p:cNvPicPr>
            <a:picLocks noChangeAspect="1"/>
          </p:cNvPicPr>
          <p:nvPr/>
        </p:nvPicPr>
        <p:blipFill>
          <a:blip r:embed="rId4"/>
          <a:stretch>
            <a:fillRect/>
          </a:stretch>
        </p:blipFill>
        <p:spPr>
          <a:xfrm>
            <a:off x="5805433" y="1530677"/>
            <a:ext cx="4905268" cy="4871361"/>
          </a:xfrm>
          <a:prstGeom prst="rect">
            <a:avLst/>
          </a:prstGeom>
        </p:spPr>
      </p:pic>
    </p:spTree>
    <p:extLst>
      <p:ext uri="{BB962C8B-B14F-4D97-AF65-F5344CB8AC3E}">
        <p14:creationId xmlns:p14="http://schemas.microsoft.com/office/powerpoint/2010/main" val="3048585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kern="0" dirty="0">
                <a:solidFill>
                  <a:srgbClr val="0B49CB"/>
                </a:solidFill>
                <a:latin typeface="Abadi" panose="020B0604020104020204" pitchFamily="34" charset="0"/>
              </a:rPr>
              <a:t>Proximities of a launch site</a:t>
            </a:r>
          </a:p>
        </p:txBody>
      </p:sp>
      <p:pic>
        <p:nvPicPr>
          <p:cNvPr id="4" name="Imagem 3">
            <a:extLst>
              <a:ext uri="{FF2B5EF4-FFF2-40B4-BE49-F238E27FC236}">
                <a16:creationId xmlns:a16="http://schemas.microsoft.com/office/drawing/2014/main" id="{A9DD8694-0495-4FF7-B6C7-CE77CC6EF4F2}"/>
              </a:ext>
            </a:extLst>
          </p:cNvPr>
          <p:cNvPicPr>
            <a:picLocks noChangeAspect="1"/>
          </p:cNvPicPr>
          <p:nvPr/>
        </p:nvPicPr>
        <p:blipFill>
          <a:blip r:embed="rId3"/>
          <a:stretch>
            <a:fillRect/>
          </a:stretch>
        </p:blipFill>
        <p:spPr>
          <a:xfrm>
            <a:off x="340365" y="1530796"/>
            <a:ext cx="11511270" cy="4028347"/>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700" kern="0" dirty="0">
                <a:solidFill>
                  <a:srgbClr val="0B49CB"/>
                </a:solidFill>
                <a:latin typeface="Abadi" panose="020B0604020104020204" pitchFamily="34" charset="0"/>
              </a:rPr>
              <a:t>Total success launches by site</a:t>
            </a:r>
          </a:p>
        </p:txBody>
      </p:sp>
      <p:pic>
        <p:nvPicPr>
          <p:cNvPr id="4" name="Imagem 3">
            <a:extLst>
              <a:ext uri="{FF2B5EF4-FFF2-40B4-BE49-F238E27FC236}">
                <a16:creationId xmlns:a16="http://schemas.microsoft.com/office/drawing/2014/main" id="{CD7A6EB2-9EC2-45AC-94D8-2CBE216B7D3A}"/>
              </a:ext>
            </a:extLst>
          </p:cNvPr>
          <p:cNvPicPr>
            <a:picLocks noChangeAspect="1"/>
          </p:cNvPicPr>
          <p:nvPr/>
        </p:nvPicPr>
        <p:blipFill>
          <a:blip r:embed="rId3"/>
          <a:stretch>
            <a:fillRect/>
          </a:stretch>
        </p:blipFill>
        <p:spPr>
          <a:xfrm>
            <a:off x="734028" y="1354426"/>
            <a:ext cx="10551584" cy="4157166"/>
          </a:xfrm>
          <a:prstGeom prst="rect">
            <a:avLst/>
          </a:prstGeom>
        </p:spPr>
      </p:pic>
      <p:sp>
        <p:nvSpPr>
          <p:cNvPr id="10" name="CaixaDeTexto 9">
            <a:extLst>
              <a:ext uri="{FF2B5EF4-FFF2-40B4-BE49-F238E27FC236}">
                <a16:creationId xmlns:a16="http://schemas.microsoft.com/office/drawing/2014/main" id="{820B59D9-9643-47FA-B946-1859FD9DA889}"/>
              </a:ext>
            </a:extLst>
          </p:cNvPr>
          <p:cNvSpPr txBox="1"/>
          <p:nvPr/>
        </p:nvSpPr>
        <p:spPr>
          <a:xfrm>
            <a:off x="734026" y="5593419"/>
            <a:ext cx="10925975" cy="425758"/>
          </a:xfrm>
          <a:prstGeom prst="rect">
            <a:avLst/>
          </a:prstGeom>
          <a:noFill/>
        </p:spPr>
        <p:txBody>
          <a:bodyPr wrap="square">
            <a:spAutoFit/>
          </a:bodyPr>
          <a:lstStyle/>
          <a:p>
            <a:pPr marL="241300" marR="274320" indent="-228600">
              <a:lnSpc>
                <a:spcPts val="2620"/>
              </a:lnSpc>
              <a:spcBef>
                <a:spcPts val="204"/>
              </a:spcBef>
              <a:buChar char="•"/>
              <a:tabLst>
                <a:tab pos="240665" algn="l"/>
                <a:tab pos="241300" algn="l"/>
              </a:tabLst>
            </a:pPr>
            <a:r>
              <a:rPr lang="en-US" sz="2200" kern="0" dirty="0">
                <a:solidFill>
                  <a:srgbClr val="292929"/>
                </a:solidFill>
                <a:latin typeface="Abadi" panose="020B0604020104020204" pitchFamily="34" charset="0"/>
                <a:cs typeface="Arial"/>
              </a:rPr>
              <a:t>KSC LC-39A has the most successful launches and CCAFS SLC-40 has the least one.</a:t>
            </a:r>
            <a:endParaRPr lang="en-US" sz="2200" kern="0" dirty="0">
              <a:latin typeface="Abadi" panose="020B0604020104020204" pitchFamily="34" charset="0"/>
              <a:cs typeface="Arial"/>
            </a:endParaRPr>
          </a:p>
        </p:txBody>
      </p:sp>
    </p:spTree>
    <p:extLst>
      <p:ext uri="{BB962C8B-B14F-4D97-AF65-F5344CB8AC3E}">
        <p14:creationId xmlns:p14="http://schemas.microsoft.com/office/powerpoint/2010/main" val="7001329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5402825"/>
            <a:ext cx="10551583" cy="823567"/>
          </a:xfrm>
          <a:prstGeom prst="rect">
            <a:avLst/>
          </a:prstGeom>
        </p:spPr>
        <p:txBody>
          <a:bodyPr lIns="91440" tIns="45720" rIns="91440" bIns="45720" anchor="t">
            <a:normAutofit fontScale="47500" lnSpcReduction="20000"/>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marL="12700">
              <a:lnSpc>
                <a:spcPct val="100000"/>
              </a:lnSpc>
              <a:spcBef>
                <a:spcPts val="100"/>
              </a:spcBef>
            </a:pPr>
            <a:r>
              <a:rPr lang="en-US" sz="4600" kern="0" dirty="0">
                <a:solidFill>
                  <a:srgbClr val="292929"/>
                </a:solidFill>
                <a:latin typeface="Abadi" panose="020B0604020104020204" pitchFamily="34" charset="0"/>
                <a:cs typeface="Arial"/>
              </a:rPr>
              <a:t>Success rate in KSC LC-39A: 0=failure (23,1%), 1=success (76,9%)</a:t>
            </a:r>
            <a:endParaRPr lang="en-US" sz="4600" kern="0" dirty="0">
              <a:latin typeface="Abadi" panose="020B0604020104020204" pitchFamily="34" charset="0"/>
              <a:cs typeface="Arial"/>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Most successful launch site (KSC LC-39A)</a:t>
            </a:r>
          </a:p>
        </p:txBody>
      </p:sp>
      <p:pic>
        <p:nvPicPr>
          <p:cNvPr id="4" name="Imagem 3">
            <a:extLst>
              <a:ext uri="{FF2B5EF4-FFF2-40B4-BE49-F238E27FC236}">
                <a16:creationId xmlns:a16="http://schemas.microsoft.com/office/drawing/2014/main" id="{446233D9-8353-4C40-B7B0-5F76B736684B}"/>
              </a:ext>
            </a:extLst>
          </p:cNvPr>
          <p:cNvPicPr>
            <a:picLocks noChangeAspect="1"/>
          </p:cNvPicPr>
          <p:nvPr/>
        </p:nvPicPr>
        <p:blipFill>
          <a:blip r:embed="rId3"/>
          <a:stretch>
            <a:fillRect/>
          </a:stretch>
        </p:blipFill>
        <p:spPr>
          <a:xfrm>
            <a:off x="820208" y="1364811"/>
            <a:ext cx="10551584" cy="436100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BR" sz="3700" kern="0" dirty="0">
                <a:solidFill>
                  <a:srgbClr val="0B49CB"/>
                </a:solidFill>
                <a:latin typeface="Abadi" panose="020B0604020104020204" pitchFamily="34" charset="0"/>
              </a:rPr>
              <a:t>Payload </a:t>
            </a:r>
            <a:r>
              <a:rPr lang="pt-BR" sz="3700" kern="0" dirty="0" err="1">
                <a:solidFill>
                  <a:srgbClr val="0B49CB"/>
                </a:solidFill>
                <a:latin typeface="Abadi" panose="020B0604020104020204" pitchFamily="34" charset="0"/>
              </a:rPr>
              <a:t>vs</a:t>
            </a:r>
            <a:r>
              <a:rPr lang="pt-BR" sz="3700" kern="0" dirty="0">
                <a:solidFill>
                  <a:srgbClr val="0B49CB"/>
                </a:solidFill>
                <a:latin typeface="Abadi" panose="020B0604020104020204" pitchFamily="34" charset="0"/>
              </a:rPr>
              <a:t> </a:t>
            </a:r>
            <a:r>
              <a:rPr lang="pt-BR" sz="3700" kern="0" dirty="0" err="1">
                <a:solidFill>
                  <a:srgbClr val="0B49CB"/>
                </a:solidFill>
                <a:latin typeface="Abadi" panose="020B0604020104020204" pitchFamily="34" charset="0"/>
              </a:rPr>
              <a:t>Launch</a:t>
            </a:r>
            <a:r>
              <a:rPr lang="pt-BR" sz="3700" kern="0" dirty="0">
                <a:solidFill>
                  <a:srgbClr val="0B49CB"/>
                </a:solidFill>
                <a:latin typeface="Abadi" panose="020B0604020104020204" pitchFamily="34" charset="0"/>
              </a:rPr>
              <a:t> </a:t>
            </a:r>
            <a:r>
              <a:rPr lang="pt-BR" sz="3700" kern="0" dirty="0" err="1">
                <a:solidFill>
                  <a:srgbClr val="0B49CB"/>
                </a:solidFill>
                <a:latin typeface="Abadi" panose="020B0604020104020204" pitchFamily="34" charset="0"/>
              </a:rPr>
              <a:t>Outcome</a:t>
            </a:r>
            <a:r>
              <a:rPr lang="pt-BR" sz="3700" kern="0" dirty="0">
                <a:solidFill>
                  <a:srgbClr val="0B49CB"/>
                </a:solidFill>
                <a:latin typeface="Abadi" panose="020B0604020104020204" pitchFamily="34" charset="0"/>
              </a:rPr>
              <a:t> (0 – 6000 kg)</a:t>
            </a:r>
            <a:endParaRPr lang="en-US" sz="3700" kern="0" dirty="0">
              <a:solidFill>
                <a:srgbClr val="0B49CB"/>
              </a:solidFill>
              <a:latin typeface="Abadi" panose="020B0604020104020204" pitchFamily="34" charset="0"/>
            </a:endParaRPr>
          </a:p>
        </p:txBody>
      </p:sp>
      <p:pic>
        <p:nvPicPr>
          <p:cNvPr id="7" name="Imagem 6">
            <a:extLst>
              <a:ext uri="{FF2B5EF4-FFF2-40B4-BE49-F238E27FC236}">
                <a16:creationId xmlns:a16="http://schemas.microsoft.com/office/drawing/2014/main" id="{38C1C684-2CE3-4A50-A8DC-119F6E393310}"/>
              </a:ext>
            </a:extLst>
          </p:cNvPr>
          <p:cNvPicPr>
            <a:picLocks noChangeAspect="1"/>
          </p:cNvPicPr>
          <p:nvPr/>
        </p:nvPicPr>
        <p:blipFill>
          <a:blip r:embed="rId3"/>
          <a:stretch>
            <a:fillRect/>
          </a:stretch>
        </p:blipFill>
        <p:spPr>
          <a:xfrm>
            <a:off x="317241" y="1730316"/>
            <a:ext cx="11557518" cy="429525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pt-BR" sz="3700" kern="0" dirty="0">
                <a:solidFill>
                  <a:srgbClr val="0B49CB"/>
                </a:solidFill>
                <a:latin typeface="Abadi" panose="020B0604020104020204" pitchFamily="34" charset="0"/>
              </a:rPr>
              <a:t>Payload </a:t>
            </a:r>
            <a:r>
              <a:rPr lang="pt-BR" sz="3700" kern="0" dirty="0" err="1">
                <a:solidFill>
                  <a:srgbClr val="0B49CB"/>
                </a:solidFill>
                <a:latin typeface="Abadi" panose="020B0604020104020204" pitchFamily="34" charset="0"/>
              </a:rPr>
              <a:t>vs</a:t>
            </a:r>
            <a:r>
              <a:rPr lang="pt-BR" sz="3700" kern="0" dirty="0">
                <a:solidFill>
                  <a:srgbClr val="0B49CB"/>
                </a:solidFill>
                <a:latin typeface="Abadi" panose="020B0604020104020204" pitchFamily="34" charset="0"/>
              </a:rPr>
              <a:t> </a:t>
            </a:r>
            <a:r>
              <a:rPr lang="pt-BR" sz="3700" kern="0" dirty="0" err="1">
                <a:solidFill>
                  <a:srgbClr val="0B49CB"/>
                </a:solidFill>
                <a:latin typeface="Abadi" panose="020B0604020104020204" pitchFamily="34" charset="0"/>
              </a:rPr>
              <a:t>Launch</a:t>
            </a:r>
            <a:r>
              <a:rPr lang="pt-BR" sz="3700" kern="0" dirty="0">
                <a:solidFill>
                  <a:srgbClr val="0B49CB"/>
                </a:solidFill>
                <a:latin typeface="Abadi" panose="020B0604020104020204" pitchFamily="34" charset="0"/>
              </a:rPr>
              <a:t> </a:t>
            </a:r>
            <a:r>
              <a:rPr lang="pt-BR" sz="3700" kern="0" dirty="0" err="1">
                <a:solidFill>
                  <a:srgbClr val="0B49CB"/>
                </a:solidFill>
                <a:latin typeface="Abadi" panose="020B0604020104020204" pitchFamily="34" charset="0"/>
              </a:rPr>
              <a:t>Outcome</a:t>
            </a:r>
            <a:r>
              <a:rPr lang="pt-BR" sz="3700" kern="0" dirty="0">
                <a:solidFill>
                  <a:srgbClr val="0B49CB"/>
                </a:solidFill>
                <a:latin typeface="Abadi" panose="020B0604020104020204" pitchFamily="34" charset="0"/>
              </a:rPr>
              <a:t> (6000 – 10000 kg)</a:t>
            </a:r>
            <a:endParaRPr lang="en-US" sz="3700" kern="0" dirty="0">
              <a:solidFill>
                <a:srgbClr val="0B49CB"/>
              </a:solidFill>
              <a:latin typeface="Abadi" panose="020B0604020104020204" pitchFamily="34" charset="0"/>
            </a:endParaRPr>
          </a:p>
        </p:txBody>
      </p:sp>
      <p:pic>
        <p:nvPicPr>
          <p:cNvPr id="4" name="Imagem 3">
            <a:extLst>
              <a:ext uri="{FF2B5EF4-FFF2-40B4-BE49-F238E27FC236}">
                <a16:creationId xmlns:a16="http://schemas.microsoft.com/office/drawing/2014/main" id="{BC2D1D27-717B-4ADC-8904-74148AD50324}"/>
              </a:ext>
            </a:extLst>
          </p:cNvPr>
          <p:cNvPicPr>
            <a:picLocks noChangeAspect="1"/>
          </p:cNvPicPr>
          <p:nvPr/>
        </p:nvPicPr>
        <p:blipFill>
          <a:blip r:embed="rId4"/>
          <a:stretch>
            <a:fillRect/>
          </a:stretch>
        </p:blipFill>
        <p:spPr>
          <a:xfrm>
            <a:off x="385005" y="1580054"/>
            <a:ext cx="11421989" cy="4285367"/>
          </a:xfrm>
          <a:prstGeom prst="rect">
            <a:avLst/>
          </a:prstGeom>
        </p:spPr>
      </p:pic>
    </p:spTree>
    <p:extLst>
      <p:ext uri="{BB962C8B-B14F-4D97-AF65-F5344CB8AC3E}">
        <p14:creationId xmlns:p14="http://schemas.microsoft.com/office/powerpoint/2010/main" val="22585653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650842"/>
            <a:ext cx="10515601" cy="1524620"/>
          </a:xfrm>
          <a:prstGeom prst="rect">
            <a:avLst/>
          </a:prstGeom>
        </p:spPr>
        <p:txBody>
          <a:bodyPr vert="horz" lIns="91440" tIns="45720" rIns="91440" bIns="45720" rtlCol="0" anchor="t">
            <a:normAutofit/>
          </a:bodyPr>
          <a:lstStyle/>
          <a:p>
            <a:pPr>
              <a:lnSpc>
                <a:spcPct val="100000"/>
              </a:lnSpc>
              <a:spcBef>
                <a:spcPts val="1400"/>
              </a:spcBef>
            </a:pPr>
            <a:r>
              <a:rPr lang="en-US" sz="2200" kern="0" dirty="0">
                <a:solidFill>
                  <a:schemeClr val="accent3">
                    <a:lumMod val="25000"/>
                  </a:schemeClr>
                </a:solidFill>
                <a:latin typeface="Abadi"/>
              </a:rPr>
              <a:t>Visualizing model accuracy for all  built classification models, in a bar chart</a:t>
            </a:r>
          </a:p>
          <a:p>
            <a:pPr>
              <a:lnSpc>
                <a:spcPct val="100000"/>
              </a:lnSpc>
              <a:spcBef>
                <a:spcPts val="1400"/>
              </a:spcBef>
            </a:pPr>
            <a:r>
              <a:rPr lang="en-US" sz="2200" kern="0" dirty="0">
                <a:solidFill>
                  <a:schemeClr val="accent3">
                    <a:lumMod val="25000"/>
                  </a:schemeClr>
                </a:solidFill>
                <a:latin typeface="Abadi"/>
              </a:rPr>
              <a:t>From chart it is clear Decision Tree has a higher performance accuracy as compared with other approaches</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CFED4132-82E9-49A5-ACC9-89F2E158F67F}"/>
              </a:ext>
            </a:extLst>
          </p:cNvPr>
          <p:cNvPicPr>
            <a:picLocks noChangeAspect="1"/>
          </p:cNvPicPr>
          <p:nvPr/>
        </p:nvPicPr>
        <p:blipFill>
          <a:blip r:embed="rId3"/>
          <a:stretch>
            <a:fillRect/>
          </a:stretch>
        </p:blipFill>
        <p:spPr>
          <a:xfrm>
            <a:off x="285350" y="3175462"/>
            <a:ext cx="11621299" cy="20316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3406"/>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Logistic Regression: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50</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EFD0A040-865F-4110-83A4-51DFD8D31A93}"/>
              </a:ext>
            </a:extLst>
          </p:cNvPr>
          <p:cNvPicPr>
            <a:picLocks noChangeAspect="1"/>
          </p:cNvPicPr>
          <p:nvPr/>
        </p:nvPicPr>
        <p:blipFill>
          <a:blip r:embed="rId3"/>
          <a:stretch>
            <a:fillRect/>
          </a:stretch>
        </p:blipFill>
        <p:spPr>
          <a:xfrm>
            <a:off x="770011" y="2093419"/>
            <a:ext cx="4766265" cy="4481325"/>
          </a:xfrm>
          <a:prstGeom prst="rect">
            <a:avLst/>
          </a:prstGeom>
        </p:spPr>
      </p:pic>
      <p:sp>
        <p:nvSpPr>
          <p:cNvPr id="9" name="Content Placeholder 2">
            <a:extLst>
              <a:ext uri="{FF2B5EF4-FFF2-40B4-BE49-F238E27FC236}">
                <a16:creationId xmlns:a16="http://schemas.microsoft.com/office/drawing/2014/main" id="{3AF51ED1-99FB-4028-9731-137C6CEEA9F5}"/>
              </a:ext>
            </a:extLst>
          </p:cNvPr>
          <p:cNvSpPr txBox="1">
            <a:spLocks/>
          </p:cNvSpPr>
          <p:nvPr/>
        </p:nvSpPr>
        <p:spPr>
          <a:xfrm>
            <a:off x="6096000" y="1483405"/>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SMV regression:</a:t>
            </a:r>
            <a:endParaRPr lang="en-US" sz="1800" dirty="0"/>
          </a:p>
          <a:p>
            <a:pPr marL="457200" lvl="1" indent="0">
              <a:buNone/>
            </a:pPr>
            <a:endParaRPr lang="en-US" sz="1800" dirty="0"/>
          </a:p>
        </p:txBody>
      </p:sp>
      <p:pic>
        <p:nvPicPr>
          <p:cNvPr id="6" name="Imagem 5">
            <a:extLst>
              <a:ext uri="{FF2B5EF4-FFF2-40B4-BE49-F238E27FC236}">
                <a16:creationId xmlns:a16="http://schemas.microsoft.com/office/drawing/2014/main" id="{22C06CE5-B0DE-4F34-9DBF-9309BEE7EC41}"/>
              </a:ext>
            </a:extLst>
          </p:cNvPr>
          <p:cNvPicPr>
            <a:picLocks noChangeAspect="1"/>
          </p:cNvPicPr>
          <p:nvPr/>
        </p:nvPicPr>
        <p:blipFill>
          <a:blip r:embed="rId4"/>
          <a:stretch>
            <a:fillRect/>
          </a:stretch>
        </p:blipFill>
        <p:spPr>
          <a:xfrm>
            <a:off x="6095999" y="2119167"/>
            <a:ext cx="4676408" cy="4455577"/>
          </a:xfrm>
          <a:prstGeom prst="rect">
            <a:avLst/>
          </a:prstGeom>
        </p:spPr>
      </p:pic>
    </p:spTree>
    <p:extLst>
      <p:ext uri="{BB962C8B-B14F-4D97-AF65-F5344CB8AC3E}">
        <p14:creationId xmlns:p14="http://schemas.microsoft.com/office/powerpoint/2010/main" val="6619010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83406"/>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Tree regression:</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51</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9" name="Content Placeholder 2">
            <a:extLst>
              <a:ext uri="{FF2B5EF4-FFF2-40B4-BE49-F238E27FC236}">
                <a16:creationId xmlns:a16="http://schemas.microsoft.com/office/drawing/2014/main" id="{3AF51ED1-99FB-4028-9731-137C6CEEA9F5}"/>
              </a:ext>
            </a:extLst>
          </p:cNvPr>
          <p:cNvSpPr txBox="1">
            <a:spLocks/>
          </p:cNvSpPr>
          <p:nvPr/>
        </p:nvSpPr>
        <p:spPr>
          <a:xfrm>
            <a:off x="6096000" y="1483405"/>
            <a:ext cx="525487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KNN regression:</a:t>
            </a:r>
            <a:endParaRPr lang="en-US" sz="1800" dirty="0"/>
          </a:p>
          <a:p>
            <a:pPr marL="457200" lvl="1" indent="0">
              <a:buNone/>
            </a:pPr>
            <a:endParaRPr lang="en-US" sz="1800" dirty="0"/>
          </a:p>
        </p:txBody>
      </p:sp>
      <p:pic>
        <p:nvPicPr>
          <p:cNvPr id="5" name="Imagem 4">
            <a:extLst>
              <a:ext uri="{FF2B5EF4-FFF2-40B4-BE49-F238E27FC236}">
                <a16:creationId xmlns:a16="http://schemas.microsoft.com/office/drawing/2014/main" id="{6F5F4D58-85F3-49A5-B2A2-ADED1E62055F}"/>
              </a:ext>
            </a:extLst>
          </p:cNvPr>
          <p:cNvPicPr>
            <a:picLocks noChangeAspect="1"/>
          </p:cNvPicPr>
          <p:nvPr/>
        </p:nvPicPr>
        <p:blipFill>
          <a:blip r:embed="rId3"/>
          <a:stretch>
            <a:fillRect/>
          </a:stretch>
        </p:blipFill>
        <p:spPr>
          <a:xfrm>
            <a:off x="841124" y="2119166"/>
            <a:ext cx="4636382" cy="4455577"/>
          </a:xfrm>
          <a:prstGeom prst="rect">
            <a:avLst/>
          </a:prstGeom>
        </p:spPr>
      </p:pic>
      <p:pic>
        <p:nvPicPr>
          <p:cNvPr id="11" name="Imagem 10">
            <a:extLst>
              <a:ext uri="{FF2B5EF4-FFF2-40B4-BE49-F238E27FC236}">
                <a16:creationId xmlns:a16="http://schemas.microsoft.com/office/drawing/2014/main" id="{F79D41C5-A2C2-4C66-ADA9-F530E135C46C}"/>
              </a:ext>
            </a:extLst>
          </p:cNvPr>
          <p:cNvPicPr>
            <a:picLocks noChangeAspect="1"/>
          </p:cNvPicPr>
          <p:nvPr/>
        </p:nvPicPr>
        <p:blipFill>
          <a:blip r:embed="rId4"/>
          <a:stretch>
            <a:fillRect/>
          </a:stretch>
        </p:blipFill>
        <p:spPr>
          <a:xfrm>
            <a:off x="6096000" y="2119165"/>
            <a:ext cx="4607904" cy="4455577"/>
          </a:xfrm>
          <a:prstGeom prst="rect">
            <a:avLst/>
          </a:prstGeom>
        </p:spPr>
      </p:pic>
    </p:spTree>
    <p:extLst>
      <p:ext uri="{BB962C8B-B14F-4D97-AF65-F5344CB8AC3E}">
        <p14:creationId xmlns:p14="http://schemas.microsoft.com/office/powerpoint/2010/main" val="22998506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52</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10" name="CaixaDeTexto 9">
            <a:extLst>
              <a:ext uri="{FF2B5EF4-FFF2-40B4-BE49-F238E27FC236}">
                <a16:creationId xmlns:a16="http://schemas.microsoft.com/office/drawing/2014/main" id="{67DFA1F5-54EE-4FE9-AAAC-3A4B97EA551E}"/>
              </a:ext>
            </a:extLst>
          </p:cNvPr>
          <p:cNvSpPr txBox="1"/>
          <p:nvPr/>
        </p:nvSpPr>
        <p:spPr>
          <a:xfrm>
            <a:off x="770010" y="1382014"/>
            <a:ext cx="10515601" cy="958404"/>
          </a:xfrm>
          <a:prstGeom prst="rect">
            <a:avLst/>
          </a:prstGeom>
          <a:noFill/>
        </p:spPr>
        <p:txBody>
          <a:bodyPr wrap="square">
            <a:spAutoFit/>
          </a:bodyPr>
          <a:lstStyle/>
          <a:p>
            <a:pPr marL="241300" marR="5080" indent="-228600">
              <a:lnSpc>
                <a:spcPct val="98600"/>
              </a:lnSpc>
              <a:spcBef>
                <a:spcPts val="135"/>
              </a:spcBef>
              <a:buChar char="•"/>
              <a:tabLst>
                <a:tab pos="240665" algn="l"/>
                <a:tab pos="241300" algn="l"/>
              </a:tabLst>
            </a:pPr>
            <a:r>
              <a:rPr lang="en-US" sz="2200" spc="-10" dirty="0">
                <a:solidFill>
                  <a:srgbClr val="292929"/>
                </a:solidFill>
                <a:latin typeface="Abadi" panose="020B0604020104020204" pitchFamily="34" charset="0"/>
                <a:cs typeface="Arial"/>
              </a:rPr>
              <a:t>All </a:t>
            </a:r>
            <a:r>
              <a:rPr lang="en-US" sz="2200" spc="-30" dirty="0">
                <a:solidFill>
                  <a:srgbClr val="292929"/>
                </a:solidFill>
                <a:latin typeface="Abadi" panose="020B0604020104020204" pitchFamily="34" charset="0"/>
                <a:cs typeface="Arial"/>
              </a:rPr>
              <a:t>the </a:t>
            </a:r>
            <a:r>
              <a:rPr lang="en-US" sz="2200" spc="-60" dirty="0">
                <a:solidFill>
                  <a:srgbClr val="292929"/>
                </a:solidFill>
                <a:latin typeface="Abadi" panose="020B0604020104020204" pitchFamily="34" charset="0"/>
                <a:cs typeface="Arial"/>
              </a:rPr>
              <a:t>models </a:t>
            </a:r>
            <a:r>
              <a:rPr lang="en-US" sz="2200" dirty="0">
                <a:solidFill>
                  <a:srgbClr val="292929"/>
                </a:solidFill>
                <a:latin typeface="Abadi" panose="020B0604020104020204" pitchFamily="34" charset="0"/>
                <a:cs typeface="Arial"/>
              </a:rPr>
              <a:t>that </a:t>
            </a:r>
            <a:r>
              <a:rPr lang="en-US" sz="2200" spc="-105" dirty="0">
                <a:solidFill>
                  <a:srgbClr val="292929"/>
                </a:solidFill>
                <a:latin typeface="Abadi" panose="020B0604020104020204" pitchFamily="34" charset="0"/>
                <a:cs typeface="Arial"/>
              </a:rPr>
              <a:t>are </a:t>
            </a:r>
            <a:r>
              <a:rPr lang="en-US" sz="2200" spc="-20" dirty="0">
                <a:solidFill>
                  <a:srgbClr val="292929"/>
                </a:solidFill>
                <a:latin typeface="Abadi" panose="020B0604020104020204" pitchFamily="34" charset="0"/>
                <a:cs typeface="Arial"/>
              </a:rPr>
              <a:t>optimized </a:t>
            </a:r>
            <a:r>
              <a:rPr lang="en-US" sz="2200" spc="-15" dirty="0">
                <a:solidFill>
                  <a:srgbClr val="292929"/>
                </a:solidFill>
                <a:latin typeface="Abadi" panose="020B0604020104020204" pitchFamily="34" charset="0"/>
                <a:cs typeface="Arial"/>
              </a:rPr>
              <a:t>in </a:t>
            </a:r>
            <a:r>
              <a:rPr lang="en-US" sz="2200" spc="-55" dirty="0">
                <a:solidFill>
                  <a:srgbClr val="292929"/>
                </a:solidFill>
                <a:latin typeface="Abadi" panose="020B0604020104020204" pitchFamily="34" charset="0"/>
                <a:cs typeface="Arial"/>
              </a:rPr>
              <a:t>hyperparameters </a:t>
            </a:r>
            <a:r>
              <a:rPr lang="en-US" sz="2200" spc="-45" dirty="0">
                <a:solidFill>
                  <a:srgbClr val="292929"/>
                </a:solidFill>
                <a:latin typeface="Abadi" panose="020B0604020104020204" pitchFamily="34" charset="0"/>
                <a:cs typeface="Arial"/>
              </a:rPr>
              <a:t>give </a:t>
            </a:r>
            <a:r>
              <a:rPr lang="en-US" sz="2200" spc="-30" dirty="0">
                <a:solidFill>
                  <a:srgbClr val="292929"/>
                </a:solidFill>
                <a:latin typeface="Abadi" panose="020B0604020104020204" pitchFamily="34" charset="0"/>
                <a:cs typeface="Arial"/>
              </a:rPr>
              <a:t>the </a:t>
            </a:r>
            <a:r>
              <a:rPr lang="en-US" sz="2200" spc="-135" dirty="0">
                <a:solidFill>
                  <a:srgbClr val="292929"/>
                </a:solidFill>
                <a:latin typeface="Abadi" panose="020B0604020104020204" pitchFamily="34" charset="0"/>
                <a:cs typeface="Arial"/>
              </a:rPr>
              <a:t>same  </a:t>
            </a:r>
            <a:r>
              <a:rPr lang="en-US" sz="2200" spc="-55" dirty="0">
                <a:solidFill>
                  <a:srgbClr val="292929"/>
                </a:solidFill>
                <a:latin typeface="Abadi" panose="020B0604020104020204" pitchFamily="34" charset="0"/>
                <a:cs typeface="Arial"/>
              </a:rPr>
              <a:t>confusion</a:t>
            </a:r>
            <a:r>
              <a:rPr lang="en-US" sz="2200" spc="40" dirty="0">
                <a:solidFill>
                  <a:srgbClr val="292929"/>
                </a:solidFill>
                <a:latin typeface="Abadi" panose="020B0604020104020204" pitchFamily="34" charset="0"/>
                <a:cs typeface="Arial"/>
              </a:rPr>
              <a:t> </a:t>
            </a:r>
            <a:r>
              <a:rPr lang="en-US" sz="2200" spc="-45" dirty="0">
                <a:solidFill>
                  <a:srgbClr val="292929"/>
                </a:solidFill>
                <a:latin typeface="Abadi" panose="020B0604020104020204" pitchFamily="34" charset="0"/>
                <a:cs typeface="Arial"/>
              </a:rPr>
              <a:t>matrix.</a:t>
            </a:r>
            <a:endParaRPr lang="en-US" sz="2200" dirty="0">
              <a:latin typeface="Abadi" panose="020B0604020104020204" pitchFamily="34" charset="0"/>
              <a:cs typeface="Arial"/>
            </a:endParaRPr>
          </a:p>
          <a:p>
            <a:pPr marL="241300" marR="61594" indent="-228600">
              <a:lnSpc>
                <a:spcPct val="100499"/>
              </a:lnSpc>
              <a:spcBef>
                <a:spcPts val="1450"/>
              </a:spcBef>
              <a:buChar char="•"/>
              <a:tabLst>
                <a:tab pos="240665" algn="l"/>
                <a:tab pos="241300" algn="l"/>
              </a:tabLst>
            </a:pPr>
            <a:r>
              <a:rPr lang="en-US" sz="2200" spc="-125" dirty="0">
                <a:solidFill>
                  <a:srgbClr val="292929"/>
                </a:solidFill>
                <a:latin typeface="Abadi" panose="020B0604020104020204" pitchFamily="34" charset="0"/>
                <a:cs typeface="Arial"/>
              </a:rPr>
              <a:t>They </a:t>
            </a:r>
            <a:r>
              <a:rPr lang="en-US" sz="2200" spc="-105" dirty="0">
                <a:solidFill>
                  <a:srgbClr val="292929"/>
                </a:solidFill>
                <a:latin typeface="Abadi" panose="020B0604020104020204" pitchFamily="34" charset="0"/>
                <a:cs typeface="Arial"/>
              </a:rPr>
              <a:t>are </a:t>
            </a:r>
            <a:r>
              <a:rPr lang="en-US" sz="2200" spc="-15" dirty="0">
                <a:solidFill>
                  <a:srgbClr val="292929"/>
                </a:solidFill>
                <a:latin typeface="Abadi" panose="020B0604020104020204" pitchFamily="34" charset="0"/>
                <a:cs typeface="Arial"/>
              </a:rPr>
              <a:t>good at </a:t>
            </a:r>
            <a:r>
              <a:rPr lang="en-US" sz="2200" spc="-55" dirty="0">
                <a:solidFill>
                  <a:srgbClr val="292929"/>
                </a:solidFill>
                <a:latin typeface="Abadi" panose="020B0604020104020204" pitchFamily="34" charset="0"/>
                <a:cs typeface="Arial"/>
              </a:rPr>
              <a:t>classifying </a:t>
            </a:r>
            <a:r>
              <a:rPr lang="en-US" sz="2200" spc="-30" dirty="0">
                <a:solidFill>
                  <a:srgbClr val="292929"/>
                </a:solidFill>
                <a:latin typeface="Abadi" panose="020B0604020104020204" pitchFamily="34" charset="0"/>
                <a:cs typeface="Arial"/>
              </a:rPr>
              <a:t>the </a:t>
            </a:r>
            <a:r>
              <a:rPr lang="en-US" sz="2200" spc="-50" dirty="0">
                <a:solidFill>
                  <a:srgbClr val="292929"/>
                </a:solidFill>
                <a:latin typeface="Abadi" panose="020B0604020104020204" pitchFamily="34" charset="0"/>
                <a:cs typeface="Arial"/>
              </a:rPr>
              <a:t>landed </a:t>
            </a:r>
            <a:r>
              <a:rPr lang="en-US" sz="2200" spc="-55" dirty="0">
                <a:solidFill>
                  <a:srgbClr val="292929"/>
                </a:solidFill>
                <a:latin typeface="Abadi" panose="020B0604020104020204" pitchFamily="34" charset="0"/>
                <a:cs typeface="Arial"/>
              </a:rPr>
              <a:t>targets, </a:t>
            </a:r>
            <a:r>
              <a:rPr lang="en-US" sz="2200" spc="-35" dirty="0">
                <a:solidFill>
                  <a:srgbClr val="292929"/>
                </a:solidFill>
                <a:latin typeface="Abadi" panose="020B0604020104020204" pitchFamily="34" charset="0"/>
                <a:cs typeface="Arial"/>
              </a:rPr>
              <a:t>while </a:t>
            </a:r>
            <a:r>
              <a:rPr lang="en-US" sz="2200" spc="-40" dirty="0">
                <a:solidFill>
                  <a:srgbClr val="292929"/>
                </a:solidFill>
                <a:latin typeface="Abadi" panose="020B0604020104020204" pitchFamily="34" charset="0"/>
                <a:cs typeface="Arial"/>
              </a:rPr>
              <a:t>suffering </a:t>
            </a:r>
            <a:r>
              <a:rPr lang="en-US" sz="2200" spc="-30" dirty="0">
                <a:solidFill>
                  <a:srgbClr val="292929"/>
                </a:solidFill>
                <a:latin typeface="Abadi" panose="020B0604020104020204" pitchFamily="34" charset="0"/>
                <a:cs typeface="Arial"/>
              </a:rPr>
              <a:t>from the </a:t>
            </a:r>
            <a:r>
              <a:rPr lang="en-US" sz="2200" spc="-75" dirty="0">
                <a:solidFill>
                  <a:srgbClr val="292929"/>
                </a:solidFill>
                <a:latin typeface="Abadi" panose="020B0604020104020204" pitchFamily="34" charset="0"/>
                <a:cs typeface="Arial"/>
              </a:rPr>
              <a:t>false</a:t>
            </a:r>
            <a:r>
              <a:rPr lang="en-US" sz="2200" spc="120" dirty="0">
                <a:solidFill>
                  <a:srgbClr val="292929"/>
                </a:solidFill>
                <a:latin typeface="Abadi" panose="020B0604020104020204" pitchFamily="34" charset="0"/>
                <a:cs typeface="Arial"/>
              </a:rPr>
              <a:t> </a:t>
            </a:r>
            <a:r>
              <a:rPr lang="en-US" sz="2200" spc="-50" dirty="0">
                <a:solidFill>
                  <a:srgbClr val="292929"/>
                </a:solidFill>
                <a:latin typeface="Abadi" panose="020B0604020104020204" pitchFamily="34" charset="0"/>
                <a:cs typeface="Arial"/>
              </a:rPr>
              <a:t>positives.</a:t>
            </a:r>
            <a:endParaRPr lang="en-US" sz="2200" dirty="0">
              <a:latin typeface="Abadi" panose="020B0604020104020204" pitchFamily="34" charset="0"/>
              <a:cs typeface="Arial"/>
            </a:endParaRPr>
          </a:p>
        </p:txBody>
      </p:sp>
    </p:spTree>
    <p:extLst>
      <p:ext uri="{BB962C8B-B14F-4D97-AF65-F5344CB8AC3E}">
        <p14:creationId xmlns:p14="http://schemas.microsoft.com/office/powerpoint/2010/main" val="26682245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53</a:t>
            </a:fld>
            <a:endParaRPr lang="en-US" dirty="0"/>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2" y="1875054"/>
            <a:ext cx="10515600" cy="3578095"/>
          </a:xfrm>
          <a:prstGeom prst="rect">
            <a:avLst/>
          </a:prstGeom>
        </p:spPr>
        <p:txBody>
          <a:bodyPr>
            <a:normAutofit/>
          </a:bodyPr>
          <a:lstStyle/>
          <a:p>
            <a:pPr>
              <a:lnSpc>
                <a:spcPct val="100000"/>
              </a:lnSpc>
              <a:spcBef>
                <a:spcPts val="1400"/>
              </a:spcBef>
            </a:pPr>
            <a:r>
              <a:rPr lang="en-US" sz="2200" kern="0" dirty="0">
                <a:solidFill>
                  <a:schemeClr val="accent3">
                    <a:lumMod val="25000"/>
                  </a:schemeClr>
                </a:solidFill>
                <a:latin typeface="Abadi" panose="020B0604020104020204" pitchFamily="34" charset="0"/>
              </a:rPr>
              <a:t>The launch site KSC LC-39A has the most successful launches and the largest success rate.</a:t>
            </a:r>
          </a:p>
          <a:p>
            <a:pPr>
              <a:lnSpc>
                <a:spcPct val="100000"/>
              </a:lnSpc>
              <a:spcBef>
                <a:spcPts val="1400"/>
              </a:spcBef>
            </a:pPr>
            <a:r>
              <a:rPr lang="en-US" sz="2200" kern="0" dirty="0">
                <a:solidFill>
                  <a:schemeClr val="accent3">
                    <a:lumMod val="25000"/>
                  </a:schemeClr>
                </a:solidFill>
                <a:latin typeface="Abadi" panose="020B0604020104020204" pitchFamily="34" charset="0"/>
              </a:rPr>
              <a:t>KSC LC-39A started launching later than other sites, which explains the higher success rate.</a:t>
            </a:r>
          </a:p>
          <a:p>
            <a:pPr>
              <a:lnSpc>
                <a:spcPct val="100000"/>
              </a:lnSpc>
              <a:spcBef>
                <a:spcPts val="1400"/>
              </a:spcBef>
            </a:pPr>
            <a:r>
              <a:rPr lang="en-US" sz="2200" kern="0" dirty="0">
                <a:solidFill>
                  <a:schemeClr val="accent3">
                    <a:lumMod val="25000"/>
                  </a:schemeClr>
                </a:solidFill>
                <a:latin typeface="Abadi" panose="020B0604020104020204" pitchFamily="34" charset="0"/>
              </a:rPr>
              <a:t>The launches to orbits, GTO and ISS, are more difficult than other orbits.</a:t>
            </a:r>
          </a:p>
          <a:p>
            <a:pPr>
              <a:lnSpc>
                <a:spcPct val="100000"/>
              </a:lnSpc>
              <a:spcBef>
                <a:spcPts val="1400"/>
              </a:spcBef>
            </a:pPr>
            <a:r>
              <a:rPr lang="en-US" sz="2200" kern="0" dirty="0">
                <a:solidFill>
                  <a:schemeClr val="accent3">
                    <a:lumMod val="25000"/>
                  </a:schemeClr>
                </a:solidFill>
                <a:latin typeface="Abadi" panose="020B0604020104020204" pitchFamily="34" charset="0"/>
              </a:rPr>
              <a:t>Predictive model needs improvement on false positives.</a:t>
            </a:r>
          </a:p>
          <a:p>
            <a:pPr>
              <a:lnSpc>
                <a:spcPct val="100000"/>
              </a:lnSpc>
              <a:spcBef>
                <a:spcPts val="1400"/>
              </a:spcBef>
            </a:pPr>
            <a:r>
              <a:rPr lang="en-US" sz="2200" kern="0" dirty="0">
                <a:solidFill>
                  <a:schemeClr val="accent3">
                    <a:lumMod val="25000"/>
                  </a:schemeClr>
                </a:solidFill>
                <a:latin typeface="Abadi" panose="020B0604020104020204" pitchFamily="34" charset="0"/>
              </a:rPr>
              <a:t>Decision Tree has a higher performance accuracy as compared with other approaches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SpaceX API and Wikipedia site data was extracted using scrapping framework of </a:t>
            </a:r>
            <a:r>
              <a:rPr lang="en-US" sz="7600" dirty="0" err="1">
                <a:solidFill>
                  <a:schemeClr val="bg2">
                    <a:lumMod val="50000"/>
                  </a:schemeClr>
                </a:solidFill>
                <a:latin typeface="Abadi"/>
              </a:rPr>
              <a:t>BeautifulSoup</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transform categorical variables to numerical values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We used Scikit-learn pipelines with various classification models. Optimal hyperparameters are detected by grid searches.</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Wikipedia site data was extracted using scrapping framework of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Data collection was done using get request to the SpaceX API.</a:t>
            </a:r>
          </a:p>
          <a:p>
            <a:pPr>
              <a:lnSpc>
                <a:spcPct val="100000"/>
              </a:lnSpc>
              <a:spcBef>
                <a:spcPts val="1400"/>
              </a:spcBef>
            </a:pPr>
            <a:r>
              <a:rPr lang="en-US" sz="2200" dirty="0">
                <a:solidFill>
                  <a:schemeClr val="accent3">
                    <a:lumMod val="25000"/>
                  </a:schemeClr>
                </a:solidFill>
                <a:latin typeface="Abadi" panose="020B0604020104020204" pitchFamily="34" charset="0"/>
              </a:rPr>
              <a:t>The objective was to extract the launch records as HTML table, parse the table and  convert it to pandas </a:t>
            </a:r>
            <a:r>
              <a:rPr lang="en-US" sz="2200" dirty="0" err="1">
                <a:solidFill>
                  <a:schemeClr val="accent3">
                    <a:lumMod val="25000"/>
                  </a:schemeClr>
                </a:solidFill>
                <a:latin typeface="Abadi" panose="020B0604020104020204" pitchFamily="34" charset="0"/>
              </a:rPr>
              <a:t>DataFrame</a:t>
            </a:r>
            <a:r>
              <a:rPr lang="en-US" sz="2200" dirty="0">
                <a:solidFill>
                  <a:schemeClr val="accent3">
                    <a:lumMod val="25000"/>
                  </a:schemeClr>
                </a:solidFill>
                <a:latin typeface="Abadi" panose="020B0604020104020204" pitchFamily="34" charset="0"/>
              </a:rPr>
              <a:t> for further analysis.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object 6">
            <a:extLst>
              <a:ext uri="{FF2B5EF4-FFF2-40B4-BE49-F238E27FC236}">
                <a16:creationId xmlns:a16="http://schemas.microsoft.com/office/drawing/2014/main" id="{6E348D8C-9A8B-4F21-8F37-09FFB3A70449}"/>
              </a:ext>
            </a:extLst>
          </p:cNvPr>
          <p:cNvSpPr/>
          <p:nvPr/>
        </p:nvSpPr>
        <p:spPr>
          <a:xfrm>
            <a:off x="5910263" y="1800225"/>
            <a:ext cx="5461000" cy="4198938"/>
          </a:xfrm>
          <a:prstGeom prst="rect">
            <a:avLst/>
          </a:prstGeom>
          <a:blipFill>
            <a:blip r:embed="rId3"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964920" cy="4225925"/>
          </a:xfrm>
          <a:prstGeom prst="rect">
            <a:avLst/>
          </a:prstGeom>
        </p:spPr>
        <p:txBody>
          <a:bodyPr vert="horz" lIns="91440" tIns="45720" rIns="91440" bIns="45720" rtlCol="0" anchor="t">
            <a:noAutofit/>
          </a:bodyPr>
          <a:lstStyle/>
          <a:p>
            <a:pPr>
              <a:lnSpc>
                <a:spcPct val="100000"/>
              </a:lnSpc>
              <a:spcBef>
                <a:spcPts val="1400"/>
              </a:spcBef>
            </a:pPr>
            <a:r>
              <a:rPr lang="en-US" sz="2200" kern="0" dirty="0">
                <a:solidFill>
                  <a:schemeClr val="accent3">
                    <a:lumMod val="25000"/>
                  </a:schemeClr>
                </a:solidFill>
                <a:latin typeface="Abadi" panose="020B0604020104020204" pitchFamily="34" charset="0"/>
                <a:cs typeface="72 Monospace" panose="020B0509030603020204" pitchFamily="49" charset="0"/>
              </a:rPr>
              <a:t>We requested and parsed the  SpaceX launch data using the GET  request from the SpaceX API </a:t>
            </a:r>
            <a:r>
              <a:rPr lang="en-US" sz="2200" kern="0" dirty="0" err="1">
                <a:solidFill>
                  <a:schemeClr val="accent3">
                    <a:lumMod val="25000"/>
                  </a:schemeClr>
                </a:solidFill>
                <a:latin typeface="Abadi" panose="020B0604020104020204" pitchFamily="34" charset="0"/>
                <a:cs typeface="72 Monospace" panose="020B0509030603020204" pitchFamily="49" charset="0"/>
              </a:rPr>
              <a:t>url</a:t>
            </a:r>
            <a:r>
              <a:rPr lang="en-US" sz="2200" kern="0" dirty="0">
                <a:solidFill>
                  <a:schemeClr val="accent3">
                    <a:lumMod val="25000"/>
                  </a:schemeClr>
                </a:solidFill>
                <a:latin typeface="Abadi" panose="020B0604020104020204" pitchFamily="34" charset="0"/>
                <a:cs typeface="72 Monospace" panose="020B0509030603020204" pitchFamily="49" charset="0"/>
              </a:rPr>
              <a:t>.</a:t>
            </a:r>
          </a:p>
          <a:p>
            <a:pPr>
              <a:lnSpc>
                <a:spcPct val="100000"/>
              </a:lnSpc>
              <a:spcBef>
                <a:spcPts val="1400"/>
              </a:spcBef>
            </a:pPr>
            <a:endParaRPr lang="en-US" sz="2200" kern="0" dirty="0">
              <a:solidFill>
                <a:schemeClr val="accent3">
                  <a:lumMod val="25000"/>
                </a:schemeClr>
              </a:solidFill>
              <a:latin typeface="Abadi" panose="020B0604020104020204" pitchFamily="34" charset="0"/>
            </a:endParaRPr>
          </a:p>
          <a:p>
            <a:pPr>
              <a:lnSpc>
                <a:spcPct val="100000"/>
              </a:lnSpc>
              <a:spcBef>
                <a:spcPts val="1400"/>
              </a:spcBef>
            </a:pPr>
            <a:r>
              <a:rPr lang="en-US" sz="2200" kern="0" dirty="0">
                <a:solidFill>
                  <a:schemeClr val="accent3">
                    <a:lumMod val="25000"/>
                  </a:schemeClr>
                </a:solidFill>
                <a:latin typeface="Abadi" panose="020B0604020104020204" pitchFamily="34" charset="0"/>
              </a:rPr>
              <a:t>Add the GitHub URL of the completed SpaceX API calls notebook:</a:t>
            </a:r>
          </a:p>
          <a:p>
            <a:pPr marL="0" indent="0">
              <a:lnSpc>
                <a:spcPct val="100000"/>
              </a:lnSpc>
              <a:spcBef>
                <a:spcPts val="1400"/>
              </a:spcBef>
              <a:buNone/>
            </a:pPr>
            <a:r>
              <a:rPr lang="en-US" sz="2200" kern="0" dirty="0">
                <a:solidFill>
                  <a:schemeClr val="accent3">
                    <a:lumMod val="25000"/>
                  </a:schemeClr>
                </a:solidFill>
                <a:latin typeface="Abadi" panose="020B0604020104020204" pitchFamily="34" charset="0"/>
                <a:hlinkClick r:id="rId4"/>
              </a:rPr>
              <a:t>https://github.com/luispaolucci/capstone/blob/eace8c907feecb77b4376fbcf44b3d33585439f1/Week%201%20-%20N1%20-%20Data%20Collection%20API.ipynb</a:t>
            </a:r>
            <a:endParaRPr lang="en-US" sz="2200" kern="0" dirty="0">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7" name="object 4">
            <a:extLst>
              <a:ext uri="{FF2B5EF4-FFF2-40B4-BE49-F238E27FC236}">
                <a16:creationId xmlns:a16="http://schemas.microsoft.com/office/drawing/2014/main" id="{5ED6E14B-8274-47AB-A718-9854B84E966C}"/>
              </a:ext>
            </a:extLst>
          </p:cNvPr>
          <p:cNvSpPr/>
          <p:nvPr/>
        </p:nvSpPr>
        <p:spPr>
          <a:xfrm>
            <a:off x="5910262" y="1826070"/>
            <a:ext cx="5461000" cy="4173093"/>
          </a:xfrm>
          <a:prstGeom prst="rect">
            <a:avLst/>
          </a:prstGeom>
          <a:blipFill>
            <a:blip r:embed="rId3" cstate="print"/>
            <a:stretch>
              <a:fillRect/>
            </a:stretch>
          </a:blipFill>
        </p:spPr>
        <p:txBody>
          <a:bodyPr wrap="square" lIns="0" tIns="0" rIns="0" bIns="0" rtlCol="0"/>
          <a:lstStyle/>
          <a:p>
            <a:endParaRPr/>
          </a:p>
        </p:txBody>
      </p: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630491" cy="506571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Applied web scrapping to </a:t>
            </a:r>
            <a:r>
              <a:rPr lang="en-US" sz="2200" dirty="0" err="1">
                <a:solidFill>
                  <a:schemeClr val="accent3">
                    <a:lumMod val="25000"/>
                  </a:schemeClr>
                </a:solidFill>
                <a:latin typeface="Abadi"/>
              </a:rPr>
              <a:t>webscrap</a:t>
            </a:r>
            <a:r>
              <a:rPr lang="en-US" sz="2200" dirty="0">
                <a:solidFill>
                  <a:schemeClr val="accent3">
                    <a:lumMod val="25000"/>
                  </a:schemeClr>
                </a:solidFill>
                <a:latin typeface="Abadi"/>
              </a:rPr>
              <a:t> Falcon 9 launch records with </a:t>
            </a:r>
            <a:r>
              <a:rPr lang="en-US" sz="2200" dirty="0" err="1">
                <a:solidFill>
                  <a:schemeClr val="accent3">
                    <a:lumMod val="25000"/>
                  </a:schemeClr>
                </a:solidFill>
                <a:latin typeface="Abadi"/>
              </a:rPr>
              <a:t>BeautifulSoup</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Parsed the table and converted it into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web scraping notebook: </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4"/>
              </a:rPr>
              <a:t>https://github.com/luispaolucci/capstone/blob/eace8c907feecb77b4376fbcf44b3d33585439f1/Week%201%20-%20N2%20-%20Data%20Collection%20with%20Web%20Scraping.ipynb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dirty="0">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10687</TotalTime>
  <Words>1952</Words>
  <Application>Microsoft Office PowerPoint</Application>
  <PresentationFormat>Widescreen</PresentationFormat>
  <Paragraphs>251</Paragraphs>
  <Slides>54</Slides>
  <Notes>9</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54</vt:i4>
      </vt:variant>
    </vt:vector>
  </HeadingPairs>
  <TitlesOfParts>
    <vt:vector size="63" baseType="lpstr">
      <vt:lpstr>Abadi</vt:lpstr>
      <vt:lpstr>Arial</vt:lpstr>
      <vt:lpstr>Calibri</vt:lpstr>
      <vt:lpstr>Calibri Light</vt:lpstr>
      <vt:lpstr>IBM Plex Mono SemiBold</vt:lpstr>
      <vt:lpstr>IBM Plex Mono Text</vt:lpstr>
      <vt:lpstr>Trebuchet MS</vt:lpstr>
      <vt:lpstr>Wingdings</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Luis Fernando Paolucci</cp:lastModifiedBy>
  <cp:revision>257</cp:revision>
  <dcterms:created xsi:type="dcterms:W3CDTF">2021-04-29T18:58:34Z</dcterms:created>
  <dcterms:modified xsi:type="dcterms:W3CDTF">2022-03-23T23:24:17Z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